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3.xml" ContentType="application/vnd.openxmlformats-officedocument.presentationml.slide+xml"/>
  <Override PartName="/ppt/slides/slide104.xml" ContentType="application/vnd.openxmlformats-officedocument.presentationml.slide+xml"/>
  <Override PartName="/ppt/slides/slide103.xml" ContentType="application/vnd.openxmlformats-officedocument.presentationml.slide+xml"/>
  <Override PartName="/ppt/slides/slide102.xml" ContentType="application/vnd.openxmlformats-officedocument.presentationml.slide+xml"/>
  <Override PartName="/ppt/slides/slide101.xml" ContentType="application/vnd.openxmlformats-officedocument.presentationml.slide+xml"/>
  <Override PartName="/ppt/slides/slide100.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12.xml" ContentType="application/vnd.openxmlformats-officedocument.presentationml.slide+xml"/>
  <Override PartName="/ppt/slides/slide111.xml" ContentType="application/vnd.openxmlformats-officedocument.presentationml.slide+xml"/>
  <Override PartName="/ppt/slides/slide110.xml" ContentType="application/vnd.openxmlformats-officedocument.presentationml.slide+xml"/>
  <Override PartName="/ppt/slides/slide109.xml" ContentType="application/vnd.openxmlformats-officedocument.presentationml.slide+xml"/>
  <Override PartName="/ppt/slides/slide108.xml" ContentType="application/vnd.openxmlformats-officedocument.presentationml.slide+xml"/>
  <Override PartName="/ppt/slides/slide99.xml" ContentType="application/vnd.openxmlformats-officedocument.presentationml.slide+xml"/>
  <Override PartName="/ppt/slides/slide98.xml" ContentType="application/vnd.openxmlformats-officedocument.presentationml.slide+xml"/>
  <Override PartName="/ppt/slides/slide97.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87.xml" ContentType="application/vnd.openxmlformats-officedocument.presentationml.slide+xml"/>
  <Override PartName="/ppt/slides/slide86.xml" ContentType="application/vnd.openxmlformats-officedocument.presentationml.slide+xml"/>
  <Override PartName="/ppt/slides/slide85.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6.xml" ContentType="application/vnd.openxmlformats-officedocument.presentationml.slide+xml"/>
  <Override PartName="/ppt/slides/slide95.xml" ContentType="application/vnd.openxmlformats-officedocument.presentationml.slide+xml"/>
  <Override PartName="/ppt/slides/slide94.xml" ContentType="application/vnd.openxmlformats-officedocument.presentationml.slide+xml"/>
  <Override PartName="/ppt/slides/slide93.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20.xml" ContentType="application/vnd.openxmlformats-officedocument.presentationml.slide+xml"/>
  <Override PartName="/ppt/slides/slide119.xml" ContentType="application/vnd.openxmlformats-officedocument.presentationml.slide+xml"/>
  <Override PartName="/ppt/slides/slide118.xml" ContentType="application/vnd.openxmlformats-officedocument.presentationml.slide+xml"/>
  <Override PartName="/ppt/slides/slide117.xml" ContentType="application/vnd.openxmlformats-officedocument.presentationml.slide+xml"/>
  <Override PartName="/ppt/slides/slide116.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7.xml" ContentType="application/vnd.openxmlformats-officedocument.presentationml.slide+xml"/>
  <Override PartName="/ppt/slides/slide126.xml" ContentType="application/vnd.openxmlformats-officedocument.presentationml.slide+xml"/>
  <Override PartName="/ppt/slides/slide125.xml" ContentType="application/vnd.openxmlformats-officedocument.presentationml.slide+xml"/>
  <Override PartName="/ppt/slides/slide124.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48.xml" ContentType="application/vnd.openxmlformats-officedocument.presentationml.notesSlide+xml"/>
  <Override PartName="/ppt/notesSlides/notesSlide47.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55.xml" ContentType="application/vnd.openxmlformats-officedocument.presentationml.notesSlide+xml"/>
  <Override PartName="/ppt/notesSlides/notesSlide49.xml" ContentType="application/vnd.openxmlformats-officedocument.presentationml.notesSlide+xml"/>
  <Override PartName="/ppt/notesSlides/notesSlide57.xml" ContentType="application/vnd.openxmlformats-officedocument.presentationml.notesSlide+xml"/>
  <Override PartName="/ppt/notesSlides/notesSlide91.xml" ContentType="application/vnd.openxmlformats-officedocument.presentationml.notesSlide+xml"/>
  <Override PartName="/ppt/notesSlides/notesSlide56.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0.xml" ContentType="application/vnd.openxmlformats-officedocument.presentationml.notesSlide+xml"/>
  <Override PartName="/ppt/notesSlides/notesSlide89.xml" ContentType="application/vnd.openxmlformats-officedocument.presentationml.notesSlide+xml"/>
  <Override PartName="/ppt/notesSlides/notesSlide88.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05.xml" ContentType="application/vnd.openxmlformats-officedocument.presentationml.notesSlide+xml"/>
  <Override PartName="/ppt/notesSlides/notesSlide104.xml" ContentType="application/vnd.openxmlformats-officedocument.presentationml.notesSlide+xml"/>
  <Override PartName="/ppt/notesSlides/notesSlide103.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83.xml" ContentType="application/vnd.openxmlformats-officedocument.presentationml.notesSlide+xml"/>
  <Override PartName="/ppt/notesSlides/notesSlide92.xml" ContentType="application/vnd.openxmlformats-officedocument.presentationml.notesSlide+xml"/>
  <Override PartName="/ppt/notesSlides/notesSlide81.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64.xml" ContentType="application/vnd.openxmlformats-officedocument.presentationml.notesSlide+xml"/>
  <Override PartName="/ppt/notesSlides/notesSlide63.xml" ContentType="application/vnd.openxmlformats-officedocument.presentationml.notesSlide+xml"/>
  <Override PartName="/ppt/notesSlides/notesSlide82.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70.xml" ContentType="application/vnd.openxmlformats-officedocument.presentationml.notesSlide+xml"/>
  <Override PartName="/ppt/notesSlides/notesSlide62.xml" ContentType="application/vnd.openxmlformats-officedocument.presentationml.notesSlide+xml"/>
  <Override PartName="/ppt/notesSlides/notesSlide79.xml" ContentType="application/vnd.openxmlformats-officedocument.presentationml.notesSlide+xml"/>
  <Override PartName="/ppt/notesSlides/notesSlide77.xml" ContentType="application/vnd.openxmlformats-officedocument.presentationml.notesSlide+xml"/>
  <Override PartName="/ppt/notesSlides/notesSlide76.xml" ContentType="application/vnd.openxmlformats-officedocument.presentationml.notesSlide+xml"/>
  <Override PartName="/ppt/notesSlides/notesSlide75.xml" ContentType="application/vnd.openxmlformats-officedocument.presentationml.notesSlide+xml"/>
  <Override PartName="/ppt/notesSlides/notesSlide74.xml" ContentType="application/vnd.openxmlformats-officedocument.presentationml.notesSlide+xml"/>
  <Override PartName="/ppt/notesSlides/notesSlide73.xml" ContentType="application/vnd.openxmlformats-officedocument.presentationml.notesSlide+xml"/>
  <Override PartName="/ppt/notesSlides/notesSlide72.xml" ContentType="application/vnd.openxmlformats-officedocument.presentationml.notesSlide+xml"/>
  <Override PartName="/ppt/notesSlides/notesSlide71.xml" ContentType="application/vnd.openxmlformats-officedocument.presentationml.notesSlide+xml"/>
  <Override PartName="/ppt/notesSlides/notesSlide80.xml" ContentType="application/vnd.openxmlformats-officedocument.presentationml.notesSlide+xml"/>
  <Override PartName="/ppt/notesSlides/notesSlide78.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29"/>
  </p:notesMasterIdLst>
  <p:handoutMasterIdLst>
    <p:handoutMasterId r:id="rId130"/>
  </p:handoutMasterIdLst>
  <p:sldIdLst>
    <p:sldId id="256" r:id="rId2"/>
    <p:sldId id="269" r:id="rId3"/>
    <p:sldId id="270" r:id="rId4"/>
    <p:sldId id="272" r:id="rId5"/>
    <p:sldId id="299"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3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400" r:id="rId40"/>
    <p:sldId id="312" r:id="rId41"/>
    <p:sldId id="313" r:id="rId42"/>
    <p:sldId id="314" r:id="rId43"/>
    <p:sldId id="315" r:id="rId44"/>
    <p:sldId id="316" r:id="rId45"/>
    <p:sldId id="317" r:id="rId46"/>
    <p:sldId id="318" r:id="rId47"/>
    <p:sldId id="319" r:id="rId48"/>
    <p:sldId id="320" r:id="rId49"/>
    <p:sldId id="321" r:id="rId50"/>
    <p:sldId id="401" r:id="rId51"/>
    <p:sldId id="322" r:id="rId52"/>
    <p:sldId id="323" r:id="rId53"/>
    <p:sldId id="324" r:id="rId54"/>
    <p:sldId id="325" r:id="rId55"/>
    <p:sldId id="326" r:id="rId56"/>
    <p:sldId id="327" r:id="rId57"/>
    <p:sldId id="328" r:id="rId58"/>
    <p:sldId id="329" r:id="rId59"/>
    <p:sldId id="330" r:id="rId60"/>
    <p:sldId id="331" r:id="rId61"/>
    <p:sldId id="402" r:id="rId62"/>
    <p:sldId id="332" r:id="rId63"/>
    <p:sldId id="333" r:id="rId64"/>
    <p:sldId id="334" r:id="rId65"/>
    <p:sldId id="335" r:id="rId66"/>
    <p:sldId id="336" r:id="rId67"/>
    <p:sldId id="337" r:id="rId68"/>
    <p:sldId id="339" r:id="rId69"/>
    <p:sldId id="340" r:id="rId70"/>
    <p:sldId id="341" r:id="rId71"/>
    <p:sldId id="342" r:id="rId72"/>
    <p:sldId id="403" r:id="rId73"/>
    <p:sldId id="343" r:id="rId74"/>
    <p:sldId id="344" r:id="rId75"/>
    <p:sldId id="346" r:id="rId76"/>
    <p:sldId id="347" r:id="rId77"/>
    <p:sldId id="348" r:id="rId78"/>
    <p:sldId id="350" r:id="rId79"/>
    <p:sldId id="353" r:id="rId80"/>
    <p:sldId id="354" r:id="rId81"/>
    <p:sldId id="355" r:id="rId82"/>
    <p:sldId id="356" r:id="rId83"/>
    <p:sldId id="404" r:id="rId84"/>
    <p:sldId id="369" r:id="rId85"/>
    <p:sldId id="370" r:id="rId86"/>
    <p:sldId id="371" r:id="rId87"/>
    <p:sldId id="372" r:id="rId88"/>
    <p:sldId id="373" r:id="rId89"/>
    <p:sldId id="374" r:id="rId90"/>
    <p:sldId id="375" r:id="rId91"/>
    <p:sldId id="376" r:id="rId92"/>
    <p:sldId id="377" r:id="rId93"/>
    <p:sldId id="407" r:id="rId94"/>
    <p:sldId id="408" r:id="rId95"/>
    <p:sldId id="409" r:id="rId96"/>
    <p:sldId id="410" r:id="rId97"/>
    <p:sldId id="411" r:id="rId98"/>
    <p:sldId id="412" r:id="rId99"/>
    <p:sldId id="413" r:id="rId100"/>
    <p:sldId id="414" r:id="rId101"/>
    <p:sldId id="415" r:id="rId102"/>
    <p:sldId id="416" r:id="rId103"/>
    <p:sldId id="417" r:id="rId104"/>
    <p:sldId id="418" r:id="rId105"/>
    <p:sldId id="405" r:id="rId106"/>
    <p:sldId id="381" r:id="rId107"/>
    <p:sldId id="382" r:id="rId108"/>
    <p:sldId id="383" r:id="rId109"/>
    <p:sldId id="384" r:id="rId110"/>
    <p:sldId id="385" r:id="rId111"/>
    <p:sldId id="406" r:id="rId112"/>
    <p:sldId id="386" r:id="rId113"/>
    <p:sldId id="388" r:id="rId114"/>
    <p:sldId id="389" r:id="rId115"/>
    <p:sldId id="390" r:id="rId116"/>
    <p:sldId id="391" r:id="rId117"/>
    <p:sldId id="393" r:id="rId118"/>
    <p:sldId id="394" r:id="rId119"/>
    <p:sldId id="395" r:id="rId120"/>
    <p:sldId id="396" r:id="rId121"/>
    <p:sldId id="397" r:id="rId122"/>
    <p:sldId id="275" r:id="rId123"/>
    <p:sldId id="276" r:id="rId124"/>
    <p:sldId id="264" r:id="rId125"/>
    <p:sldId id="277" r:id="rId126"/>
    <p:sldId id="419" r:id="rId127"/>
    <p:sldId id="268" r:id="rId128"/>
  </p:sldIdLst>
  <p:sldSz cx="9906000" cy="6858000" type="A4"/>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02" autoAdjust="0"/>
  </p:normalViewPr>
  <p:slideViewPr>
    <p:cSldViewPr snapToGrid="0">
      <p:cViewPr>
        <p:scale>
          <a:sx n="100" d="100"/>
          <a:sy n="100" d="100"/>
        </p:scale>
        <p:origin x="-870" y="-72"/>
      </p:cViewPr>
      <p:guideLst>
        <p:guide orient="horz" pos="2160"/>
        <p:guide pos="3120"/>
      </p:guideLst>
    </p:cSldViewPr>
  </p:slideViewPr>
  <p:notesTextViewPr>
    <p:cViewPr>
      <p:scale>
        <a:sx n="1" d="1"/>
        <a:sy n="1" d="1"/>
      </p:scale>
      <p:origin x="0" y="0"/>
    </p:cViewPr>
  </p:notesTextViewPr>
  <p:notesViewPr>
    <p:cSldViewPr snapToGrid="0">
      <p:cViewPr varScale="1">
        <p:scale>
          <a:sx n="66" d="100"/>
          <a:sy n="66" d="100"/>
        </p:scale>
        <p:origin x="-3062"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handoutMaster" Target="handoutMasters/handoutMaster1.xml"/><Relationship Id="rId135" Type="http://schemas.openxmlformats.org/officeDocument/2006/relationships/customXml" Target="../customXml/item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136" Type="http://schemas.openxmlformats.org/officeDocument/2006/relationships/customXml" Target="../customXml/item2.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7DA5963B-CE0C-4E85-94CB-F0586A0A5FE8}" type="datetimeFigureOut">
              <a:rPr lang="en-GB" smtClean="0"/>
              <a:t>05/02/2018</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EBED6023-9B31-4BB5-9B5B-D1790D4191A2}" type="slidenum">
              <a:rPr lang="en-GB" smtClean="0"/>
              <a:t>‹#›</a:t>
            </a:fld>
            <a:endParaRPr lang="en-GB"/>
          </a:p>
        </p:txBody>
      </p:sp>
    </p:spTree>
    <p:extLst>
      <p:ext uri="{BB962C8B-B14F-4D97-AF65-F5344CB8AC3E}">
        <p14:creationId xmlns:p14="http://schemas.microsoft.com/office/powerpoint/2010/main" val="4049254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137" cy="512222"/>
          </a:xfrm>
          <a:prstGeom prst="rect">
            <a:avLst/>
          </a:prstGeom>
        </p:spPr>
        <p:txBody>
          <a:bodyPr vert="horz" lIns="94736" tIns="47368" rIns="94736" bIns="47368" rtlCol="0"/>
          <a:lstStyle>
            <a:lvl1pPr algn="l">
              <a:defRPr sz="1200"/>
            </a:lvl1pPr>
          </a:lstStyle>
          <a:p>
            <a:endParaRPr lang="en-GB"/>
          </a:p>
        </p:txBody>
      </p:sp>
      <p:sp>
        <p:nvSpPr>
          <p:cNvPr id="3" name="Date Placeholder 2"/>
          <p:cNvSpPr>
            <a:spLocks noGrp="1"/>
          </p:cNvSpPr>
          <p:nvPr>
            <p:ph type="dt" idx="1"/>
          </p:nvPr>
        </p:nvSpPr>
        <p:spPr>
          <a:xfrm>
            <a:off x="4020507" y="0"/>
            <a:ext cx="3077137" cy="512222"/>
          </a:xfrm>
          <a:prstGeom prst="rect">
            <a:avLst/>
          </a:prstGeom>
        </p:spPr>
        <p:txBody>
          <a:bodyPr vert="horz" lIns="94736" tIns="47368" rIns="94736" bIns="47368" rtlCol="0"/>
          <a:lstStyle>
            <a:lvl1pPr algn="r">
              <a:defRPr sz="1200"/>
            </a:lvl1pPr>
          </a:lstStyle>
          <a:p>
            <a:fld id="{5E945880-6D3B-45FB-851F-AFC0D1D23A0C}" type="datetimeFigureOut">
              <a:rPr lang="en-GB" smtClean="0"/>
              <a:t>05/02/2018</a:t>
            </a:fld>
            <a:endParaRPr lang="en-GB"/>
          </a:p>
        </p:txBody>
      </p:sp>
      <p:sp>
        <p:nvSpPr>
          <p:cNvPr id="4" name="Slide Image Placeholder 3"/>
          <p:cNvSpPr>
            <a:spLocks noGrp="1" noRot="1" noChangeAspect="1"/>
          </p:cNvSpPr>
          <p:nvPr>
            <p:ph type="sldImg" idx="2"/>
          </p:nvPr>
        </p:nvSpPr>
        <p:spPr>
          <a:xfrm>
            <a:off x="779463" y="768350"/>
            <a:ext cx="5540375" cy="3836988"/>
          </a:xfrm>
          <a:prstGeom prst="rect">
            <a:avLst/>
          </a:prstGeom>
          <a:noFill/>
          <a:ln w="12700">
            <a:solidFill>
              <a:prstClr val="black"/>
            </a:solidFill>
          </a:ln>
        </p:spPr>
        <p:txBody>
          <a:bodyPr vert="horz" lIns="94736" tIns="47368" rIns="94736" bIns="47368" rtlCol="0" anchor="ctr"/>
          <a:lstStyle/>
          <a:p>
            <a:endParaRPr lang="en-GB"/>
          </a:p>
        </p:txBody>
      </p:sp>
      <p:sp>
        <p:nvSpPr>
          <p:cNvPr id="5" name="Notes Placeholder 4"/>
          <p:cNvSpPr>
            <a:spLocks noGrp="1"/>
          </p:cNvSpPr>
          <p:nvPr>
            <p:ph type="body" sz="quarter" idx="3"/>
          </p:nvPr>
        </p:nvSpPr>
        <p:spPr>
          <a:xfrm>
            <a:off x="709602" y="4862017"/>
            <a:ext cx="5680103" cy="4605085"/>
          </a:xfrm>
          <a:prstGeom prst="rect">
            <a:avLst/>
          </a:prstGeom>
        </p:spPr>
        <p:txBody>
          <a:bodyPr vert="horz" lIns="94736" tIns="47368" rIns="94736" bIns="473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0755"/>
            <a:ext cx="3077137" cy="512222"/>
          </a:xfrm>
          <a:prstGeom prst="rect">
            <a:avLst/>
          </a:prstGeom>
        </p:spPr>
        <p:txBody>
          <a:bodyPr vert="horz" lIns="94736" tIns="47368" rIns="94736" bIns="47368" rtlCol="0" anchor="b"/>
          <a:lstStyle>
            <a:lvl1pPr algn="l">
              <a:defRPr sz="1200"/>
            </a:lvl1pPr>
          </a:lstStyle>
          <a:p>
            <a:endParaRPr lang="en-GB"/>
          </a:p>
        </p:txBody>
      </p:sp>
      <p:sp>
        <p:nvSpPr>
          <p:cNvPr id="7" name="Slide Number Placeholder 6"/>
          <p:cNvSpPr>
            <a:spLocks noGrp="1"/>
          </p:cNvSpPr>
          <p:nvPr>
            <p:ph type="sldNum" sz="quarter" idx="5"/>
          </p:nvPr>
        </p:nvSpPr>
        <p:spPr>
          <a:xfrm>
            <a:off x="4020507" y="9720755"/>
            <a:ext cx="3077137" cy="512222"/>
          </a:xfrm>
          <a:prstGeom prst="rect">
            <a:avLst/>
          </a:prstGeom>
        </p:spPr>
        <p:txBody>
          <a:bodyPr vert="horz" lIns="94736" tIns="47368" rIns="94736" bIns="47368" rtlCol="0" anchor="b"/>
          <a:lstStyle>
            <a:lvl1pPr algn="r">
              <a:defRPr sz="1200"/>
            </a:lvl1pPr>
          </a:lstStyle>
          <a:p>
            <a:fld id="{5750A1E1-C8D9-4447-9192-37BA973CD27A}" type="slidenum">
              <a:rPr lang="en-GB" smtClean="0"/>
              <a:t>‹#›</a:t>
            </a:fld>
            <a:endParaRPr lang="en-GB"/>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1</a:t>
            </a:fld>
            <a:endParaRPr lang="en-GB"/>
          </a:p>
        </p:txBody>
      </p:sp>
    </p:spTree>
    <p:extLst>
      <p:ext uri="{BB962C8B-B14F-4D97-AF65-F5344CB8AC3E}">
        <p14:creationId xmlns:p14="http://schemas.microsoft.com/office/powerpoint/2010/main" val="2201332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sl-SI" dirty="0" smtClean="0"/>
              <a:t>GSR Part 4: </a:t>
            </a:r>
          </a:p>
          <a:p>
            <a:endParaRPr lang="hu-HU" sz="1300" dirty="0"/>
          </a:p>
          <a:p>
            <a:r>
              <a:rPr lang="en-US" sz="1300" dirty="0"/>
              <a:t>4.53 Deterministic and probabilistic approaches have been shown to complement one another and can be used together to provide input into an integrated decision making process. The extent of the deterministic and probabilistic analyses carried out for a facility or activity shall be consistent with the graded approach.</a:t>
            </a:r>
          </a:p>
          <a:p>
            <a:pPr eaLnBrk="1" hangingPunct="1"/>
            <a:endParaRPr lang="en-US" altLang="sl-SI" dirty="0" smtClean="0"/>
          </a:p>
        </p:txBody>
      </p:sp>
    </p:spTree>
    <p:extLst>
      <p:ext uri="{BB962C8B-B14F-4D97-AF65-F5344CB8AC3E}">
        <p14:creationId xmlns:p14="http://schemas.microsoft.com/office/powerpoint/2010/main" val="118551889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buFontTx/>
              <a:buChar char="•"/>
            </a:pPr>
            <a:endParaRPr lang="en-GB" altLang="sl-SI" dirty="0" smtClean="0"/>
          </a:p>
        </p:txBody>
      </p:sp>
    </p:spTree>
    <p:extLst>
      <p:ext uri="{BB962C8B-B14F-4D97-AF65-F5344CB8AC3E}">
        <p14:creationId xmlns:p14="http://schemas.microsoft.com/office/powerpoint/2010/main" val="260314044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2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buFontTx/>
              <a:buChar char="•"/>
            </a:pPr>
            <a:endParaRPr lang="en-GB" altLang="sl-SI" dirty="0" smtClean="0"/>
          </a:p>
        </p:txBody>
      </p:sp>
    </p:spTree>
    <p:extLst>
      <p:ext uri="{BB962C8B-B14F-4D97-AF65-F5344CB8AC3E}">
        <p14:creationId xmlns:p14="http://schemas.microsoft.com/office/powerpoint/2010/main" val="95642430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buFontTx/>
              <a:buChar char="•"/>
            </a:pPr>
            <a:endParaRPr lang="en-GB" altLang="sl-SI" dirty="0" smtClean="0"/>
          </a:p>
        </p:txBody>
      </p:sp>
    </p:spTree>
    <p:extLst>
      <p:ext uri="{BB962C8B-B14F-4D97-AF65-F5344CB8AC3E}">
        <p14:creationId xmlns:p14="http://schemas.microsoft.com/office/powerpoint/2010/main" val="13223249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85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buFontTx/>
              <a:buChar char="•"/>
            </a:pPr>
            <a:endParaRPr lang="en-GB" altLang="sl-SI" dirty="0" smtClean="0"/>
          </a:p>
        </p:txBody>
      </p:sp>
    </p:spTree>
    <p:extLst>
      <p:ext uri="{BB962C8B-B14F-4D97-AF65-F5344CB8AC3E}">
        <p14:creationId xmlns:p14="http://schemas.microsoft.com/office/powerpoint/2010/main" val="137084381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0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The requirement in the last paragraph can be satisfied by carrying out more accurate safety analyses,</a:t>
            </a:r>
            <a:r>
              <a:rPr lang="en-GB" altLang="sl-SI" baseline="0" dirty="0" smtClean="0"/>
              <a:t> i.e. reducing the total uncertainty of the analyses.</a:t>
            </a:r>
            <a:endParaRPr lang="en-GB" altLang="sl-SI" dirty="0" smtClean="0"/>
          </a:p>
        </p:txBody>
      </p:sp>
    </p:spTree>
    <p:extLst>
      <p:ext uri="{BB962C8B-B14F-4D97-AF65-F5344CB8AC3E}">
        <p14:creationId xmlns:p14="http://schemas.microsoft.com/office/powerpoint/2010/main" val="187454992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26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GB" altLang="sl-SI" dirty="0" smtClean="0"/>
          </a:p>
        </p:txBody>
      </p:sp>
    </p:spTree>
    <p:extLst>
      <p:ext uri="{BB962C8B-B14F-4D97-AF65-F5344CB8AC3E}">
        <p14:creationId xmlns:p14="http://schemas.microsoft.com/office/powerpoint/2010/main" val="285772532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46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GB" altLang="sl-SI" dirty="0" smtClean="0"/>
          </a:p>
        </p:txBody>
      </p:sp>
    </p:spTree>
    <p:extLst>
      <p:ext uri="{BB962C8B-B14F-4D97-AF65-F5344CB8AC3E}">
        <p14:creationId xmlns:p14="http://schemas.microsoft.com/office/powerpoint/2010/main" val="277425702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125</a:t>
            </a:fld>
            <a:endParaRPr lang="en-GB"/>
          </a:p>
        </p:txBody>
      </p:sp>
    </p:spTree>
    <p:extLst>
      <p:ext uri="{BB962C8B-B14F-4D97-AF65-F5344CB8AC3E}">
        <p14:creationId xmlns:p14="http://schemas.microsoft.com/office/powerpoint/2010/main" val="323977535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Some of these questions may be raised by the presenter of the material and the answers</a:t>
            </a:r>
            <a:r>
              <a:rPr lang="en-GB" altLang="sl-SI" baseline="0" dirty="0" smtClean="0"/>
              <a:t> should be discussed in order to intensify the perception of the audience.</a:t>
            </a:r>
          </a:p>
          <a:p>
            <a:pPr marL="247620" indent="-247620"/>
            <a:endParaRPr lang="en-GB" altLang="sl-SI" baseline="0" dirty="0" smtClean="0"/>
          </a:p>
          <a:p>
            <a:pPr marL="247620" indent="-247620"/>
            <a:r>
              <a:rPr lang="en-GB" altLang="sl-SI" baseline="0" dirty="0" smtClean="0"/>
              <a:t>References to the questions:</a:t>
            </a:r>
          </a:p>
          <a:p>
            <a:pPr marL="247620" indent="-247620">
              <a:buAutoNum type="arabicPeriod"/>
            </a:pPr>
            <a:r>
              <a:rPr lang="en-GB" altLang="sl-SI" baseline="0" dirty="0" smtClean="0"/>
              <a:t>See slide 8.</a:t>
            </a:r>
          </a:p>
          <a:p>
            <a:pPr marL="247620" marR="0" indent="-247620" algn="l" defTabSz="914400" rtl="0" eaLnBrk="1" fontAlgn="auto" latinLnBrk="0" hangingPunct="1">
              <a:lnSpc>
                <a:spcPct val="100000"/>
              </a:lnSpc>
              <a:spcBef>
                <a:spcPts val="0"/>
              </a:spcBef>
              <a:spcAft>
                <a:spcPts val="0"/>
              </a:spcAft>
              <a:buClrTx/>
              <a:buSzTx/>
              <a:buFontTx/>
              <a:buAutoNum type="arabicPeriod"/>
              <a:tabLst/>
              <a:defRPr/>
            </a:pPr>
            <a:r>
              <a:rPr lang="en-GB" altLang="sl-SI" baseline="0" dirty="0" smtClean="0"/>
              <a:t>See slide 9.</a:t>
            </a:r>
          </a:p>
          <a:p>
            <a:pPr marL="247620" marR="0" indent="-247620" algn="l" defTabSz="914400" rtl="0" eaLnBrk="1" fontAlgn="auto" latinLnBrk="0" hangingPunct="1">
              <a:lnSpc>
                <a:spcPct val="100000"/>
              </a:lnSpc>
              <a:spcBef>
                <a:spcPts val="0"/>
              </a:spcBef>
              <a:spcAft>
                <a:spcPts val="0"/>
              </a:spcAft>
              <a:buClrTx/>
              <a:buSzTx/>
              <a:buFontTx/>
              <a:buAutoNum type="arabicPeriod"/>
              <a:tabLst/>
              <a:defRPr/>
            </a:pPr>
            <a:r>
              <a:rPr lang="en-GB" altLang="sl-SI" baseline="0" dirty="0" smtClean="0"/>
              <a:t>See slides 17-25.</a:t>
            </a:r>
          </a:p>
          <a:p>
            <a:pPr marL="247620" marR="0" indent="-247620" algn="l" defTabSz="914400" rtl="0" eaLnBrk="1" fontAlgn="auto" latinLnBrk="0" hangingPunct="1">
              <a:lnSpc>
                <a:spcPct val="100000"/>
              </a:lnSpc>
              <a:spcBef>
                <a:spcPts val="0"/>
              </a:spcBef>
              <a:spcAft>
                <a:spcPts val="0"/>
              </a:spcAft>
              <a:buClrTx/>
              <a:buSzTx/>
              <a:buFontTx/>
              <a:buAutoNum type="arabicPeriod"/>
              <a:tabLst/>
              <a:defRPr/>
            </a:pPr>
            <a:r>
              <a:rPr lang="en-GB" altLang="sl-SI" baseline="0" dirty="0" smtClean="0"/>
              <a:t>See slides 23-25.</a:t>
            </a:r>
          </a:p>
          <a:p>
            <a:pPr marL="247620" marR="0" indent="-247620" algn="l" defTabSz="914400" rtl="0" eaLnBrk="1" fontAlgn="auto" latinLnBrk="0" hangingPunct="1">
              <a:lnSpc>
                <a:spcPct val="100000"/>
              </a:lnSpc>
              <a:spcBef>
                <a:spcPts val="0"/>
              </a:spcBef>
              <a:spcAft>
                <a:spcPts val="0"/>
              </a:spcAft>
              <a:buClrTx/>
              <a:buSzTx/>
              <a:buFontTx/>
              <a:buAutoNum type="arabicPeriod"/>
              <a:tabLst/>
              <a:defRPr/>
            </a:pPr>
            <a:r>
              <a:rPr lang="en-GB" altLang="sl-SI" baseline="0" dirty="0" smtClean="0"/>
              <a:t>See slides 31,33</a:t>
            </a:r>
          </a:p>
          <a:p>
            <a:pPr marL="247620" marR="0" indent="-247620" algn="l" defTabSz="914400" rtl="0" eaLnBrk="1" fontAlgn="auto" latinLnBrk="0" hangingPunct="1">
              <a:lnSpc>
                <a:spcPct val="100000"/>
              </a:lnSpc>
              <a:spcBef>
                <a:spcPts val="0"/>
              </a:spcBef>
              <a:spcAft>
                <a:spcPts val="0"/>
              </a:spcAft>
              <a:buClrTx/>
              <a:buSzTx/>
              <a:buFontTx/>
              <a:buAutoNum type="arabicPeriod"/>
              <a:tabLst/>
              <a:defRPr/>
            </a:pPr>
            <a:r>
              <a:rPr lang="en-GB" altLang="sl-SI" baseline="0" dirty="0" smtClean="0"/>
              <a:t>See slide 41.</a:t>
            </a:r>
          </a:p>
          <a:p>
            <a:pPr marL="247620" marR="0" indent="-247620" algn="l" defTabSz="914400" rtl="0" eaLnBrk="1" fontAlgn="auto" latinLnBrk="0" hangingPunct="1">
              <a:lnSpc>
                <a:spcPct val="100000"/>
              </a:lnSpc>
              <a:spcBef>
                <a:spcPts val="0"/>
              </a:spcBef>
              <a:spcAft>
                <a:spcPts val="0"/>
              </a:spcAft>
              <a:buClrTx/>
              <a:buSzTx/>
              <a:buFontTx/>
              <a:buAutoNum type="arabicPeriod"/>
              <a:tabLst/>
              <a:defRPr/>
            </a:pPr>
            <a:r>
              <a:rPr lang="en-GB" altLang="sl-SI" baseline="0" dirty="0" smtClean="0"/>
              <a:t>See slides 97-104.</a:t>
            </a:r>
          </a:p>
          <a:p>
            <a:pPr marL="247620" marR="0" indent="-247620" algn="l" defTabSz="914400" rtl="0" eaLnBrk="1" fontAlgn="auto" latinLnBrk="0" hangingPunct="1">
              <a:lnSpc>
                <a:spcPct val="100000"/>
              </a:lnSpc>
              <a:spcBef>
                <a:spcPts val="0"/>
              </a:spcBef>
              <a:spcAft>
                <a:spcPts val="0"/>
              </a:spcAft>
              <a:buClrTx/>
              <a:buSzTx/>
              <a:buFontTx/>
              <a:buAutoNum type="arabicPeriod"/>
              <a:tabLst/>
              <a:defRPr/>
            </a:pPr>
            <a:r>
              <a:rPr lang="en-GB" altLang="sl-SI" baseline="0" dirty="0" smtClean="0"/>
              <a:t>See slides 79-82.</a:t>
            </a:r>
          </a:p>
          <a:p>
            <a:pPr marL="247620" marR="0" indent="-247620" algn="l" defTabSz="914400" rtl="0" eaLnBrk="1" fontAlgn="auto" latinLnBrk="0" hangingPunct="1">
              <a:lnSpc>
                <a:spcPct val="100000"/>
              </a:lnSpc>
              <a:spcBef>
                <a:spcPts val="0"/>
              </a:spcBef>
              <a:spcAft>
                <a:spcPts val="0"/>
              </a:spcAft>
              <a:buClrTx/>
              <a:buSzTx/>
              <a:buFontTx/>
              <a:buAutoNum type="arabicPeriod"/>
              <a:tabLst/>
              <a:defRPr/>
            </a:pPr>
            <a:r>
              <a:rPr lang="en-GB" altLang="sl-SI" baseline="0" dirty="0" smtClean="0"/>
              <a:t>See slides 113-121.</a:t>
            </a:r>
          </a:p>
          <a:p>
            <a:pPr marL="247620" marR="0" indent="-247620" algn="l" defTabSz="914400" rtl="0" eaLnBrk="1" fontAlgn="auto" latinLnBrk="0" hangingPunct="1">
              <a:lnSpc>
                <a:spcPct val="100000"/>
              </a:lnSpc>
              <a:spcBef>
                <a:spcPts val="0"/>
              </a:spcBef>
              <a:spcAft>
                <a:spcPts val="0"/>
              </a:spcAft>
              <a:buClrTx/>
              <a:buSzTx/>
              <a:buFontTx/>
              <a:buAutoNum type="arabicPeriod"/>
              <a:tabLst/>
              <a:defRPr/>
            </a:pPr>
            <a:endParaRPr lang="en-GB" altLang="sl-SI" baseline="0" dirty="0" smtClean="0"/>
          </a:p>
          <a:p>
            <a:pPr marL="247620" marR="0" indent="-247620" algn="l" defTabSz="914400" rtl="0" eaLnBrk="1" fontAlgn="auto" latinLnBrk="0" hangingPunct="1">
              <a:lnSpc>
                <a:spcPct val="100000"/>
              </a:lnSpc>
              <a:spcBef>
                <a:spcPts val="0"/>
              </a:spcBef>
              <a:spcAft>
                <a:spcPts val="0"/>
              </a:spcAft>
              <a:buClrTx/>
              <a:buSzTx/>
              <a:buFontTx/>
              <a:buAutoNum type="arabicPeriod"/>
              <a:tabLst/>
              <a:defRPr/>
            </a:pPr>
            <a:endParaRPr lang="en-GB" altLang="sl-SI" baseline="0" dirty="0" smtClean="0"/>
          </a:p>
          <a:p>
            <a:pPr marL="247620" indent="-247620">
              <a:buAutoNum type="arabicPeriod"/>
            </a:pPr>
            <a:endParaRPr lang="en-GB" altLang="sl-SI" dirty="0" smtClean="0"/>
          </a:p>
        </p:txBody>
      </p:sp>
    </p:spTree>
    <p:extLst>
      <p:ext uri="{BB962C8B-B14F-4D97-AF65-F5344CB8AC3E}">
        <p14:creationId xmlns:p14="http://schemas.microsoft.com/office/powerpoint/2010/main" val="286712626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68350"/>
            <a:ext cx="5543550" cy="3836988"/>
          </a:xfrm>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t>127</a:t>
            </a:fld>
            <a:endParaRPr lang="en-GB"/>
          </a:p>
        </p:txBody>
      </p:sp>
    </p:spTree>
    <p:extLst>
      <p:ext uri="{BB962C8B-B14F-4D97-AF65-F5344CB8AC3E}">
        <p14:creationId xmlns:p14="http://schemas.microsoft.com/office/powerpoint/2010/main" val="2449169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sl-SI" dirty="0" smtClean="0"/>
              <a:t>GSR Part 4:</a:t>
            </a:r>
          </a:p>
          <a:p>
            <a:endParaRPr lang="hu-HU" sz="1300" dirty="0"/>
          </a:p>
          <a:p>
            <a:r>
              <a:rPr lang="en-US" sz="1300" dirty="0"/>
              <a:t>4.56 Improvements in the overall approach to safety analysis have permitted a better integration of deterministic and probabilistic approaches. With increasing quality of models and data, it is possible to develop more realistic deterministic analysis and to make use of information from probabilistic analysis in selecting accident scenarios. Increasing emphasis is being placed on specifying how compliance with the deterministic safety criteria is to be demonstrated, for example, by specifying confidence intervals and specifying how safety margins are set.</a:t>
            </a:r>
          </a:p>
          <a:p>
            <a:pPr eaLnBrk="1" hangingPunct="1"/>
            <a:endParaRPr lang="en-US" altLang="sl-SI" dirty="0" smtClean="0"/>
          </a:p>
        </p:txBody>
      </p:sp>
    </p:spTree>
    <p:extLst>
      <p:ext uri="{BB962C8B-B14F-4D97-AF65-F5344CB8AC3E}">
        <p14:creationId xmlns:p14="http://schemas.microsoft.com/office/powerpoint/2010/main" val="1488537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16</a:t>
            </a:fld>
            <a:endParaRPr lang="sl-SI" altLang="sl-SI"/>
          </a:p>
        </p:txBody>
      </p:sp>
    </p:spTree>
    <p:extLst>
      <p:ext uri="{BB962C8B-B14F-4D97-AF65-F5344CB8AC3E}">
        <p14:creationId xmlns:p14="http://schemas.microsoft.com/office/powerpoint/2010/main" val="3539680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u-HU" sz="1300" dirty="0"/>
          </a:p>
          <a:p>
            <a:r>
              <a:rPr lang="en-US" sz="1300" dirty="0"/>
              <a:t>SSR 2/1:</a:t>
            </a:r>
          </a:p>
          <a:p>
            <a:r>
              <a:rPr lang="en-US" sz="1300" dirty="0"/>
              <a:t>5.2 Criteria shall be assigned to each plant state, such that frequently occurring plant states shall have no, or only minor, radiological consequences and plant states that could give rise to serious consequences shall have a very low frequency of occurrence. </a:t>
            </a:r>
          </a:p>
        </p:txBody>
      </p:sp>
    </p:spTree>
    <p:extLst>
      <p:ext uri="{BB962C8B-B14F-4D97-AF65-F5344CB8AC3E}">
        <p14:creationId xmlns:p14="http://schemas.microsoft.com/office/powerpoint/2010/main" val="3600976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sl-SI" dirty="0" smtClean="0"/>
              <a:t>The plant states as defined</a:t>
            </a:r>
            <a:r>
              <a:rPr lang="en-US" altLang="sl-SI" baseline="0" dirty="0" smtClean="0"/>
              <a:t> in the Glossary 2016 [1].</a:t>
            </a:r>
          </a:p>
          <a:p>
            <a:pPr eaLnBrk="1" hangingPunct="1"/>
            <a:endParaRPr lang="en-US" altLang="sl-SI" baseline="0" dirty="0" smtClean="0"/>
          </a:p>
          <a:p>
            <a:pPr eaLnBrk="1" hangingPunct="1"/>
            <a:r>
              <a:rPr lang="en-US" altLang="sl-SI" baseline="0" dirty="0" smtClean="0"/>
              <a:t>Appropriate requirements, criteria shall be attached to all plant states and the occurrence of states outside these states shall be practically eliminated. See 5.31 in SSR-2/1 (Rev. 1)</a:t>
            </a:r>
            <a:endParaRPr lang="en-US" altLang="sl-SI" dirty="0" smtClean="0"/>
          </a:p>
        </p:txBody>
      </p:sp>
    </p:spTree>
    <p:extLst>
      <p:ext uri="{BB962C8B-B14F-4D97-AF65-F5344CB8AC3E}">
        <p14:creationId xmlns:p14="http://schemas.microsoft.com/office/powerpoint/2010/main" val="3711859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sl-SI" dirty="0" smtClean="0"/>
              <a:t>The meaning</a:t>
            </a:r>
            <a:r>
              <a:rPr lang="en-US" altLang="sl-SI" baseline="0" dirty="0" smtClean="0"/>
              <a:t> of stability is: </a:t>
            </a:r>
            <a:r>
              <a:rPr lang="en-GB" altLang="ja-JP" noProof="0" dirty="0" smtClean="0"/>
              <a:t>The analysis demonstrates that, during normal operation, plant parameters remain within acceptable limits.</a:t>
            </a:r>
          </a:p>
          <a:p>
            <a:pPr eaLnBrk="1" hangingPunct="1"/>
            <a:endParaRPr lang="en-US" altLang="sl-SI" dirty="0" smtClean="0"/>
          </a:p>
        </p:txBody>
      </p:sp>
    </p:spTree>
    <p:extLst>
      <p:ext uri="{BB962C8B-B14F-4D97-AF65-F5344CB8AC3E}">
        <p14:creationId xmlns:p14="http://schemas.microsoft.com/office/powerpoint/2010/main" val="22923718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sl-SI" dirty="0" smtClean="0"/>
              <a:t>The modes of normal operation include the full power, steady state operation, power change transients,</a:t>
            </a:r>
            <a:r>
              <a:rPr lang="en-US" altLang="sl-SI" baseline="0" dirty="0" smtClean="0"/>
              <a:t> non steady-state low power operation, hot shutdown, cold shutdown, open reactor for refueling, different maintenance activities, etc. (SSR-2/1 and SSR-2/2)</a:t>
            </a:r>
            <a:endParaRPr lang="en-US" altLang="sl-SI" dirty="0" smtClean="0"/>
          </a:p>
        </p:txBody>
      </p:sp>
    </p:spTree>
    <p:extLst>
      <p:ext uri="{BB962C8B-B14F-4D97-AF65-F5344CB8AC3E}">
        <p14:creationId xmlns:p14="http://schemas.microsoft.com/office/powerpoint/2010/main" val="22006933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b="1" dirty="0" smtClean="0">
                <a:solidFill>
                  <a:srgbClr val="FF0000"/>
                </a:solidFill>
              </a:rPr>
              <a:t>Glossary:</a:t>
            </a:r>
          </a:p>
          <a:p>
            <a:pPr eaLnBrk="1" hangingPunct="1"/>
            <a:r>
              <a:rPr lang="en-US" sz="1300" b="1" i="1" dirty="0"/>
              <a:t>anticipated operational occurrence. </a:t>
            </a:r>
            <a:r>
              <a:rPr lang="en-US" sz="1300" dirty="0"/>
              <a:t>A deviation of an operational </a:t>
            </a:r>
            <a:r>
              <a:rPr lang="en-US" sz="1300" i="1" dirty="0"/>
              <a:t>process </a:t>
            </a:r>
            <a:r>
              <a:rPr lang="en-US" sz="1300" dirty="0"/>
              <a:t>from </a:t>
            </a:r>
            <a:r>
              <a:rPr lang="en-US" sz="1300" i="1" dirty="0"/>
              <a:t>normal operation </a:t>
            </a:r>
            <a:r>
              <a:rPr lang="en-US" sz="1300" dirty="0"/>
              <a:t>that is expected to occur at least once during the </a:t>
            </a:r>
            <a:r>
              <a:rPr lang="en-US" sz="1300" i="1" dirty="0"/>
              <a:t>operating lifetime </a:t>
            </a:r>
            <a:r>
              <a:rPr lang="en-US" sz="1300" dirty="0"/>
              <a:t>of a </a:t>
            </a:r>
            <a:r>
              <a:rPr lang="en-US" sz="1300" i="1" dirty="0"/>
              <a:t>facility </a:t>
            </a:r>
            <a:r>
              <a:rPr lang="en-US" sz="1300" dirty="0"/>
              <a:t>but which, in view of appropriate </a:t>
            </a:r>
            <a:r>
              <a:rPr lang="en-US" sz="1300" i="1" dirty="0"/>
              <a:t>design </a:t>
            </a:r>
            <a:r>
              <a:rPr lang="en-US" sz="1300" dirty="0"/>
              <a:t>provisions, does not cause any significant damage to </a:t>
            </a:r>
            <a:r>
              <a:rPr lang="en-US" sz="1300" i="1" dirty="0"/>
              <a:t>items important to safety </a:t>
            </a:r>
            <a:r>
              <a:rPr lang="en-US" sz="1300" dirty="0"/>
              <a:t>or lead to </a:t>
            </a:r>
            <a:r>
              <a:rPr lang="en-US" sz="1300" i="1" dirty="0"/>
              <a:t>accident conditions</a:t>
            </a:r>
            <a:r>
              <a:rPr lang="en-US" sz="1300" dirty="0"/>
              <a:t>. </a:t>
            </a:r>
            <a:endParaRPr lang="en-GB" altLang="sl-SI" b="0" dirty="0" smtClean="0">
              <a:solidFill>
                <a:srgbClr val="FF0000"/>
              </a:solidFill>
            </a:endParaRPr>
          </a:p>
          <a:p>
            <a:pPr eaLnBrk="1" hangingPunct="1"/>
            <a:endParaRPr lang="en-GB" altLang="sl-SI" b="1" dirty="0" smtClean="0">
              <a:solidFill>
                <a:srgbClr val="FF0000"/>
              </a:solidFill>
            </a:endParaRPr>
          </a:p>
        </p:txBody>
      </p:sp>
    </p:spTree>
    <p:extLst>
      <p:ext uri="{BB962C8B-B14F-4D97-AF65-F5344CB8AC3E}">
        <p14:creationId xmlns:p14="http://schemas.microsoft.com/office/powerpoint/2010/main" val="194801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sl-SI" dirty="0" smtClean="0"/>
          </a:p>
          <a:p>
            <a:pPr eaLnBrk="1" hangingPunct="1"/>
            <a:r>
              <a:rPr lang="en-GB" altLang="sl-SI" dirty="0" smtClean="0"/>
              <a:t>In</a:t>
            </a:r>
            <a:r>
              <a:rPr lang="en-GB" altLang="sl-SI" baseline="0" dirty="0" smtClean="0"/>
              <a:t> general sense, any deviation from the prescribed </a:t>
            </a:r>
            <a:r>
              <a:rPr lang="en-GB" altLang="sl-SI" i="1" baseline="0" dirty="0" smtClean="0"/>
              <a:t>operational limits and conditions </a:t>
            </a:r>
            <a:r>
              <a:rPr lang="en-GB" altLang="sl-SI" i="0" baseline="0" dirty="0" smtClean="0"/>
              <a:t>(OLC) </a:t>
            </a:r>
            <a:r>
              <a:rPr lang="en-GB" altLang="sl-SI" baseline="0" dirty="0" smtClean="0"/>
              <a:t>is considered as an AOO case. However, in many cases no automatic action is necessary to restore the required conditions, simple operator actions may be satisfactory. This is due to the application of appropriate margins in the OLC. </a:t>
            </a:r>
            <a:endParaRPr lang="en-US" altLang="sl-SI" dirty="0" smtClean="0"/>
          </a:p>
        </p:txBody>
      </p:sp>
    </p:spTree>
    <p:extLst>
      <p:ext uri="{BB962C8B-B14F-4D97-AF65-F5344CB8AC3E}">
        <p14:creationId xmlns:p14="http://schemas.microsoft.com/office/powerpoint/2010/main" val="1396849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Design basis accidents (DBAs) are accident conditions against which a facility is designed according to established design criteria, and for which the damage to the fuel and the release of radioactive material are kept within authorized limits [5].</a:t>
            </a:r>
          </a:p>
          <a:p>
            <a:pPr eaLnBrk="1" hangingPunct="1"/>
            <a:r>
              <a:rPr lang="en-GB" altLang="sl-SI" dirty="0" smtClean="0"/>
              <a:t>DBAs are not expected to occur in the life of the plant, but are of sufficiently high probability that they are reasonably considered as tests of the safety design of the plant. A chance of their appearance is judged to be greater than 1 % over the lifetime of the plant, even though modern designs have reduced their frequency below this value.</a:t>
            </a:r>
            <a:endParaRPr lang="en-US" altLang="sl-SI" dirty="0" smtClean="0"/>
          </a:p>
        </p:txBody>
      </p:sp>
    </p:spTree>
    <p:extLst>
      <p:ext uri="{BB962C8B-B14F-4D97-AF65-F5344CB8AC3E}">
        <p14:creationId xmlns:p14="http://schemas.microsoft.com/office/powerpoint/2010/main" val="3825673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5</a:t>
            </a:fld>
            <a:endParaRPr lang="sl-SI" altLang="sl-SI"/>
          </a:p>
        </p:txBody>
      </p:sp>
    </p:spTree>
    <p:extLst>
      <p:ext uri="{BB962C8B-B14F-4D97-AF65-F5344CB8AC3E}">
        <p14:creationId xmlns:p14="http://schemas.microsoft.com/office/powerpoint/2010/main" val="10367580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sl-SI" dirty="0" smtClean="0"/>
              <a:t>The essence of DEC is the introduction of “… </a:t>
            </a:r>
            <a:r>
              <a:rPr lang="en-US" sz="1300" dirty="0"/>
              <a:t>additional measures to mitigate the consequences of complex accident sequences involving multiple failures and of severe accidents. “ [</a:t>
            </a:r>
            <a:r>
              <a:rPr lang="en-GB" altLang="sl-SI" dirty="0" smtClean="0"/>
              <a:t>SSR-2/1, 1.2 </a:t>
            </a:r>
            <a:r>
              <a:rPr lang="en-US" altLang="sl-SI" sz="1300" dirty="0"/>
              <a:t>]</a:t>
            </a:r>
            <a:endParaRPr lang="en-US" sz="1300" dirty="0"/>
          </a:p>
          <a:p>
            <a:pPr eaLnBrk="1" hangingPunct="1"/>
            <a:endParaRPr lang="en-GB" altLang="sl-SI" dirty="0" smtClean="0"/>
          </a:p>
          <a:p>
            <a:pPr eaLnBrk="1" hangingPunct="1"/>
            <a:endParaRPr lang="en-GB" altLang="sl-SI" dirty="0" smtClean="0"/>
          </a:p>
          <a:p>
            <a:pPr eaLnBrk="1" hangingPunct="1"/>
            <a:endParaRPr lang="en-US" altLang="sl-SI" dirty="0" smtClean="0"/>
          </a:p>
        </p:txBody>
      </p:sp>
    </p:spTree>
    <p:extLst>
      <p:ext uri="{BB962C8B-B14F-4D97-AF65-F5344CB8AC3E}">
        <p14:creationId xmlns:p14="http://schemas.microsoft.com/office/powerpoint/2010/main" val="26600578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Textbook: </a:t>
            </a:r>
            <a:r>
              <a:rPr lang="en-GB" altLang="sl-SI" i="1" dirty="0" smtClean="0"/>
              <a:t>The principal role of deterministic analysis of DEC and SAs is to define those scenarios that will progress to SAs, and to support probabilistic analyses of the risk associated with SAs.</a:t>
            </a:r>
          </a:p>
          <a:p>
            <a:pPr eaLnBrk="1" hangingPunct="1"/>
            <a:r>
              <a:rPr lang="en-GB" altLang="sl-SI" b="1" i="0" dirty="0" smtClean="0"/>
              <a:t>This is a wrong</a:t>
            </a:r>
            <a:r>
              <a:rPr lang="en-GB" altLang="sl-SI" b="1" i="0" baseline="0" dirty="0" smtClean="0"/>
              <a:t> idea</a:t>
            </a:r>
            <a:r>
              <a:rPr lang="en-GB" altLang="sl-SI" i="0" baseline="0" dirty="0" smtClean="0"/>
              <a:t>, since in principle a very large number of complex situations may lead to DEC conditions. Therefore it is almost impossible to determine correctly which are the most important of those and which are bounding the others. The correct and effective approach is to postulate a DEC situation and analyse the efficiency of </a:t>
            </a:r>
            <a:r>
              <a:rPr lang="en-GB" altLang="sl-SI" i="0" baseline="0" dirty="0" err="1" smtClean="0"/>
              <a:t>mitigative</a:t>
            </a:r>
            <a:r>
              <a:rPr lang="en-GB" altLang="sl-SI" i="0" baseline="0" dirty="0" smtClean="0"/>
              <a:t> actions and the methods of restoring the safe shutdown conditions for the plant or at least the controlled state.</a:t>
            </a:r>
          </a:p>
          <a:p>
            <a:pPr eaLnBrk="1" hangingPunct="1"/>
            <a:endParaRPr lang="en-GB" altLang="sl-SI" i="0" baseline="0" dirty="0" smtClean="0"/>
          </a:p>
          <a:p>
            <a:r>
              <a:rPr lang="en-GB" altLang="sl-SI" i="0" baseline="0" dirty="0" smtClean="0"/>
              <a:t>SSR-2/1 (Rev. 1) says: </a:t>
            </a:r>
            <a:endParaRPr lang="hu-HU" sz="1300" dirty="0"/>
          </a:p>
          <a:p>
            <a:r>
              <a:rPr lang="en-GB" altLang="sl-SI" i="0" baseline="0" dirty="0" smtClean="0"/>
              <a:t>5.27 </a:t>
            </a:r>
            <a:r>
              <a:rPr lang="en-US" sz="1300" dirty="0"/>
              <a:t>An analysis of design extension conditions for the plant shall be performed. The main technical objective of considering the design extension conditions is to provide assurance that the design of the plant is such as to prevent accident conditions that are not considered design basis accident conditions, or to mitigate their consequences, as far as is reasonably practicable. This might require additional safety features for design extension conditions, or extension of the capability of safety systems to prevent, or to mitigate the consequences of, a severe accident, or to maintain the integrity of the containment. These additional safety features for design extension conditions, or this extension of the capability of safety systems, shall be such as to ensure the capability for managing accident conditions in which there is a significant amount of radioactive material in the containment (including radioactive material resulting from severe degradation of the reactor core). The plant shall be designed so that it can be brought into a controlled state and the containment function can be maintained, with the result that the possibility of plant states arising that could lead to an early radioactive release or a large radioactive release is ‘practically eliminated’. The effectiveness of provisions to ensure the functionality of the containment could be </a:t>
            </a:r>
            <a:r>
              <a:rPr lang="en-US" sz="1300" dirty="0" err="1"/>
              <a:t>analysed</a:t>
            </a:r>
            <a:r>
              <a:rPr lang="en-US" sz="1300" dirty="0"/>
              <a:t> on the basis of the best estimate approach. </a:t>
            </a:r>
          </a:p>
          <a:p>
            <a:pPr marL="0" marR="0" indent="0" algn="l" defTabSz="914400" rtl="0" eaLnBrk="1" fontAlgn="auto" latinLnBrk="0" hangingPunct="1">
              <a:lnSpc>
                <a:spcPct val="100000"/>
              </a:lnSpc>
              <a:spcBef>
                <a:spcPts val="0"/>
              </a:spcBef>
              <a:spcAft>
                <a:spcPts val="0"/>
              </a:spcAft>
              <a:buClrTx/>
              <a:buSzTx/>
              <a:buFontTx/>
              <a:buNone/>
              <a:tabLst/>
              <a:defRPr/>
            </a:pPr>
            <a:r>
              <a:rPr lang="en-GB" altLang="sl-SI" i="1" dirty="0" smtClean="0"/>
              <a:t/>
            </a:r>
            <a:br>
              <a:rPr lang="en-GB" altLang="sl-SI" i="1" dirty="0" smtClean="0"/>
            </a:br>
            <a:r>
              <a:rPr lang="en-GB" altLang="sl-SI" i="0" dirty="0" smtClean="0"/>
              <a:t>The</a:t>
            </a:r>
            <a:r>
              <a:rPr lang="en-GB" altLang="sl-SI" i="0" baseline="0" dirty="0" smtClean="0"/>
              <a:t> analyses shall also demonstrate the efficiency of</a:t>
            </a:r>
            <a:r>
              <a:rPr lang="en-GB" altLang="sl-SI" dirty="0" smtClean="0"/>
              <a:t> the methods for reaching the </a:t>
            </a:r>
            <a:r>
              <a:rPr lang="en-GB" altLang="sl-SI" i="1" dirty="0" smtClean="0"/>
              <a:t>controlled state </a:t>
            </a:r>
            <a:r>
              <a:rPr lang="en-GB" altLang="sl-SI" dirty="0" smtClean="0"/>
              <a:t>of the plant and eventually reaching the </a:t>
            </a:r>
            <a:r>
              <a:rPr lang="en-GB" altLang="sl-SI" i="1" dirty="0" smtClean="0"/>
              <a:t>safe shutdown condition or the safe</a:t>
            </a:r>
            <a:r>
              <a:rPr lang="en-GB" altLang="sl-SI" i="1" baseline="0" dirty="0" smtClean="0"/>
              <a:t> condition after fuel melt </a:t>
            </a:r>
            <a:r>
              <a:rPr lang="en-GB" altLang="sl-SI" dirty="0" smtClean="0"/>
              <a:t>for the plant</a:t>
            </a:r>
            <a:r>
              <a:rPr lang="en-GB" altLang="sl-SI" baseline="0" dirty="0" smtClean="0"/>
              <a:t> within a specified time. </a:t>
            </a:r>
            <a:endParaRPr lang="hu-HU" altLang="sl-SI" dirty="0" smtClean="0"/>
          </a:p>
          <a:p>
            <a:pPr eaLnBrk="1" hangingPunct="1"/>
            <a:endParaRPr lang="en-US" altLang="sl-SI" i="1" dirty="0" smtClean="0"/>
          </a:p>
        </p:txBody>
      </p:sp>
    </p:spTree>
    <p:extLst>
      <p:ext uri="{BB962C8B-B14F-4D97-AF65-F5344CB8AC3E}">
        <p14:creationId xmlns:p14="http://schemas.microsoft.com/office/powerpoint/2010/main" val="3674093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27</a:t>
            </a:fld>
            <a:endParaRPr lang="sl-SI" altLang="sl-SI"/>
          </a:p>
        </p:txBody>
      </p:sp>
    </p:spTree>
    <p:extLst>
      <p:ext uri="{BB962C8B-B14F-4D97-AF65-F5344CB8AC3E}">
        <p14:creationId xmlns:p14="http://schemas.microsoft.com/office/powerpoint/2010/main" val="18469993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The textbook</a:t>
            </a:r>
            <a:r>
              <a:rPr lang="en-GB" altLang="sl-SI" baseline="0" dirty="0" smtClean="0"/>
              <a:t> approach is quite questionable, it mixes up the internal and external hazards (causes of initiating events) with the postulated initiating events. It doesn’t specify the essential method of selecting the set of postulated initiating events: </a:t>
            </a:r>
            <a:r>
              <a:rPr lang="en-GB" altLang="sl-SI" i="1" dirty="0" smtClean="0"/>
              <a:t>Both deterministic and probabilistic analyses start with identifying a set of Postulated Initiating Events (PIEs). A PIE is some event that disturbs the normal operation of the plant, and leads to an Anticipated Operational Occurrence (AOO) or an accident condition. PIEs may include internal events, such as equipment failures or human errors, and external events, such as earthquakes or floods.</a:t>
            </a:r>
          </a:p>
          <a:p>
            <a:pPr eaLnBrk="1" hangingPunct="1"/>
            <a:endParaRPr lang="en-GB" altLang="sl-SI" i="1" dirty="0" smtClean="0"/>
          </a:p>
          <a:p>
            <a:pPr eaLnBrk="1" hangingPunct="1"/>
            <a:r>
              <a:rPr lang="en-GB" altLang="sl-SI" i="0" dirty="0" smtClean="0"/>
              <a:t>SSR-2/1, Requirement 16 shall be the source:</a:t>
            </a:r>
          </a:p>
          <a:p>
            <a:r>
              <a:rPr lang="en-US" sz="1300" b="1" dirty="0"/>
              <a:t>Requirement 16: Postulated initiating events</a:t>
            </a:r>
            <a:endParaRPr lang="en-US" sz="1300" dirty="0"/>
          </a:p>
          <a:p>
            <a:r>
              <a:rPr lang="en-US" sz="1300" b="1" dirty="0"/>
              <a:t>The design for the nuclear power plant shall apply a systematic approach to identifying a comprehensive set of postulated initiating events such that all foreseeable events with the potential for serious consequences and all foreseeable events with a significant frequency of occurrence are anticipated and are considered in the design</a:t>
            </a:r>
            <a:r>
              <a:rPr lang="en-US" sz="1300" b="1" dirty="0" smtClean="0"/>
              <a:t>.</a:t>
            </a:r>
          </a:p>
          <a:p>
            <a:endParaRPr lang="en-US" altLang="sl-SI" sz="1300" b="0" i="0" dirty="0" smtClean="0"/>
          </a:p>
          <a:p>
            <a:r>
              <a:rPr lang="en-US" altLang="sl-SI" sz="1300" b="0" i="0" dirty="0" smtClean="0"/>
              <a:t>The Glossary definition:</a:t>
            </a:r>
          </a:p>
          <a:p>
            <a:r>
              <a:rPr lang="hu-HU" sz="1200" b="1" i="0" u="none" strike="noStrike" kern="1200" baseline="0" dirty="0" err="1" smtClean="0">
                <a:solidFill>
                  <a:schemeClr val="tx1"/>
                </a:solidFill>
                <a:latin typeface="+mn-lt"/>
                <a:ea typeface="+mn-ea"/>
                <a:cs typeface="+mn-cs"/>
              </a:rPr>
              <a:t>initiating</a:t>
            </a:r>
            <a:r>
              <a:rPr lang="hu-HU" sz="1200" b="1" i="0" u="none" strike="noStrike" kern="1200" baseline="0" dirty="0" smtClean="0">
                <a:solidFill>
                  <a:schemeClr val="tx1"/>
                </a:solidFill>
                <a:latin typeface="+mn-lt"/>
                <a:ea typeface="+mn-ea"/>
                <a:cs typeface="+mn-cs"/>
              </a:rPr>
              <a:t> </a:t>
            </a:r>
            <a:r>
              <a:rPr lang="hu-HU" sz="1200" b="1" i="0" u="none" strike="noStrike" kern="1200" baseline="0" dirty="0" err="1" smtClean="0">
                <a:solidFill>
                  <a:schemeClr val="tx1"/>
                </a:solidFill>
                <a:latin typeface="+mn-lt"/>
                <a:ea typeface="+mn-ea"/>
                <a:cs typeface="+mn-cs"/>
              </a:rPr>
              <a:t>event</a:t>
            </a:r>
            <a:r>
              <a:rPr lang="hu-HU" sz="1200" b="1" i="0" u="none" strike="noStrike" kern="1200" baseline="0" dirty="0" smtClean="0">
                <a:solidFill>
                  <a:schemeClr val="tx1"/>
                </a:solidFill>
                <a:latin typeface="+mn-lt"/>
                <a:ea typeface="+mn-ea"/>
                <a:cs typeface="+mn-cs"/>
              </a:rPr>
              <a:t> </a:t>
            </a:r>
            <a:endParaRPr lang="hu-HU"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 identified </a:t>
            </a:r>
            <a:r>
              <a:rPr lang="en-US" sz="1200" b="0" i="1" u="none" strike="noStrike" kern="1200" baseline="0" dirty="0" smtClean="0">
                <a:solidFill>
                  <a:schemeClr val="tx1"/>
                </a:solidFill>
                <a:latin typeface="+mn-lt"/>
                <a:ea typeface="+mn-ea"/>
                <a:cs typeface="+mn-cs"/>
              </a:rPr>
              <a:t>event </a:t>
            </a:r>
            <a:r>
              <a:rPr lang="en-US" sz="1200" b="0" i="0" u="none" strike="noStrike" kern="1200" baseline="0" dirty="0" smtClean="0">
                <a:solidFill>
                  <a:schemeClr val="tx1"/>
                </a:solidFill>
                <a:latin typeface="+mn-lt"/>
                <a:ea typeface="+mn-ea"/>
                <a:cs typeface="+mn-cs"/>
              </a:rPr>
              <a:t>that leads to </a:t>
            </a:r>
            <a:r>
              <a:rPr lang="en-US" sz="1200" b="0" i="1" u="none" strike="noStrike" kern="1200" baseline="0" dirty="0" smtClean="0">
                <a:solidFill>
                  <a:schemeClr val="tx1"/>
                </a:solidFill>
                <a:latin typeface="+mn-lt"/>
                <a:ea typeface="+mn-ea"/>
                <a:cs typeface="+mn-cs"/>
              </a:rPr>
              <a:t>anticipated operational occurrences </a:t>
            </a:r>
            <a:r>
              <a:rPr lang="en-US" sz="1200" b="0" i="0" u="none" strike="noStrike" kern="1200" baseline="0" dirty="0" smtClean="0">
                <a:solidFill>
                  <a:schemeClr val="tx1"/>
                </a:solidFill>
                <a:latin typeface="+mn-lt"/>
                <a:ea typeface="+mn-ea"/>
                <a:cs typeface="+mn-cs"/>
              </a:rPr>
              <a:t>or </a:t>
            </a:r>
            <a:r>
              <a:rPr lang="en-US" sz="1200" b="0" i="1" u="none" strike="noStrike" kern="1200" baseline="0" dirty="0" smtClean="0">
                <a:solidFill>
                  <a:schemeClr val="tx1"/>
                </a:solidFill>
                <a:latin typeface="+mn-lt"/>
                <a:ea typeface="+mn-ea"/>
                <a:cs typeface="+mn-cs"/>
              </a:rPr>
              <a:t>accident conditions</a:t>
            </a:r>
            <a:r>
              <a:rPr lang="en-US" sz="1200" b="0" i="0" u="none" strike="noStrike" kern="1200" baseline="0" dirty="0" smtClean="0">
                <a:solidFill>
                  <a:schemeClr val="tx1"/>
                </a:solidFill>
                <a:latin typeface="+mn-lt"/>
                <a:ea typeface="+mn-ea"/>
                <a:cs typeface="+mn-cs"/>
              </a:rPr>
              <a:t>. </a:t>
            </a:r>
            <a:endParaRPr lang="en-US" altLang="sl-SI" b="0" i="0" dirty="0" smtClean="0"/>
          </a:p>
        </p:txBody>
      </p:sp>
    </p:spTree>
    <p:extLst>
      <p:ext uri="{BB962C8B-B14F-4D97-AF65-F5344CB8AC3E}">
        <p14:creationId xmlns:p14="http://schemas.microsoft.com/office/powerpoint/2010/main" val="3629396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The Textbook sentence:</a:t>
            </a:r>
            <a:r>
              <a:rPr lang="en-GB" altLang="sl-SI" baseline="0" dirty="0" smtClean="0"/>
              <a:t> “</a:t>
            </a:r>
            <a:r>
              <a:rPr lang="en-GB" altLang="sl-SI" dirty="0" smtClean="0"/>
              <a:t>For all plant states, a comprehensive listing of postulated initiating events (PIEs) should be prepared to ensure that the analysis of the behaviour of the plant is complete.” is incorrect,</a:t>
            </a:r>
            <a:r>
              <a:rPr lang="en-GB" altLang="sl-SI" baseline="0" dirty="0" smtClean="0"/>
              <a:t> since it should talk about modes of normal operation instead of plant states. The states different from normal operation are consequences of the initiating event.</a:t>
            </a:r>
          </a:p>
          <a:p>
            <a:pPr eaLnBrk="1" hangingPunct="1"/>
            <a:endParaRPr lang="hu-HU" altLang="sl-SI" baseline="0" dirty="0" smtClean="0"/>
          </a:p>
          <a:p>
            <a:pPr eaLnBrk="1" hangingPunct="1"/>
            <a:r>
              <a:rPr lang="en-GB" altLang="sl-SI" baseline="0" noProof="0" dirty="0" smtClean="0"/>
              <a:t>The correct requirements are in Req. 16 of SSR-2/1</a:t>
            </a:r>
          </a:p>
          <a:p>
            <a:pPr eaLnBrk="1" hangingPunct="1"/>
            <a:r>
              <a:rPr lang="en-US" sz="1300" b="1" dirty="0"/>
              <a:t>The design for the nuclear power plant shall apply a systematic approach to identifying a comprehensive set of postulated initiating events such that all foreseeable events with the potential for serious consequences and all foreseeable events with a significant frequency of occurrence are anticipated and are considered in the design.</a:t>
            </a:r>
            <a:endParaRPr lang="hu-HU" altLang="sl-SI" baseline="0" dirty="0" smtClean="0"/>
          </a:p>
          <a:p>
            <a:pPr eaLnBrk="1" hangingPunct="1"/>
            <a:r>
              <a:rPr lang="en-GB" altLang="sl-SI" baseline="0" smtClean="0"/>
              <a:t>And also 5.6 </a:t>
            </a:r>
            <a:r>
              <a:rPr lang="en-GB" altLang="sl-SI" baseline="0" dirty="0" smtClean="0"/>
              <a:t>in SSR-2/1 is the basis of the first paragraph:</a:t>
            </a:r>
          </a:p>
          <a:p>
            <a:r>
              <a:rPr lang="en-US" sz="1300" dirty="0"/>
              <a:t>5.6 The postulated initiating events shall include all foreseeable failures of structures, systems and components of the plant, as well as operating errors and possible failures arising from internal and external hazards, whether in full power, low power or shutdown states. </a:t>
            </a:r>
          </a:p>
          <a:p>
            <a:pPr eaLnBrk="1" hangingPunct="1"/>
            <a:endParaRPr lang="en-GB" altLang="sl-SI" baseline="0" dirty="0" smtClean="0"/>
          </a:p>
          <a:p>
            <a:pPr eaLnBrk="1" hangingPunct="1"/>
            <a:r>
              <a:rPr lang="en-GB" altLang="sl-SI" baseline="0" dirty="0" smtClean="0"/>
              <a:t>GSR Part 4, under Requirement 14, in the paragraph  4.51 says:</a:t>
            </a:r>
          </a:p>
          <a:p>
            <a:r>
              <a:rPr lang="en-GB" altLang="sl-SI" baseline="0" dirty="0" smtClean="0"/>
              <a:t>“…</a:t>
            </a:r>
            <a:r>
              <a:rPr lang="en-GB" altLang="sl-SI" sz="1300" dirty="0"/>
              <a:t> </a:t>
            </a:r>
            <a:r>
              <a:rPr lang="en-US" sz="1300" dirty="0"/>
              <a:t>The </a:t>
            </a:r>
            <a:r>
              <a:rPr lang="en-US" sz="1300" i="1" dirty="0"/>
              <a:t>features, events and processes </a:t>
            </a:r>
            <a:r>
              <a:rPr lang="en-US" sz="1300" dirty="0"/>
              <a:t>to be considered in the safety analysis shall be selected on the basis of a systematic, logical and structured approach, and justification shall be provided that the identification of all scenarios relevant for safety is sufficiently comprehensive. The analysis shall be based on an appropriate grouping and bounding of the events and processes, and partial failures of components or barriers as well as complete failures shall be considered.”</a:t>
            </a:r>
          </a:p>
          <a:p>
            <a:r>
              <a:rPr lang="en-US" sz="1300" dirty="0"/>
              <a:t>Note that according to the foot note the generic term “</a:t>
            </a:r>
            <a:r>
              <a:rPr lang="en-US" sz="1300" i="1" dirty="0"/>
              <a:t>features, events and processes” </a:t>
            </a:r>
            <a:r>
              <a:rPr lang="en-US" sz="1300" dirty="0"/>
              <a:t> is equivalent to “postulated initiating events” for the terminology used in reactor safety.</a:t>
            </a:r>
            <a:r>
              <a:rPr lang="en-US" sz="1300" i="1" dirty="0"/>
              <a:t> </a:t>
            </a:r>
          </a:p>
          <a:p>
            <a:endParaRPr lang="en-US" sz="1300" i="1" dirty="0"/>
          </a:p>
          <a:p>
            <a:r>
              <a:rPr lang="en-US" sz="1300" dirty="0"/>
              <a:t>Also note that the “bounding” may mean in this case, that from among the very similar cases only the most severe case shall be considered as a PIE (e.g. considering that the main coolant pipe of the primary circle may break potentially at many different positions and many different ways, though only the most dangerous positions shall be analyzed in detail.)</a:t>
            </a:r>
          </a:p>
          <a:p>
            <a:pPr eaLnBrk="1" hangingPunct="1"/>
            <a:endParaRPr lang="en-GB" altLang="sl-SI" baseline="0" dirty="0" smtClean="0"/>
          </a:p>
          <a:p>
            <a:pPr eaLnBrk="1" hangingPunct="1"/>
            <a:endParaRPr lang="en-GB" altLang="sl-SI" baseline="0" dirty="0" smtClean="0"/>
          </a:p>
        </p:txBody>
      </p:sp>
    </p:spTree>
    <p:extLst>
      <p:ext uri="{BB962C8B-B14F-4D97-AF65-F5344CB8AC3E}">
        <p14:creationId xmlns:p14="http://schemas.microsoft.com/office/powerpoint/2010/main" val="3838263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The textbook mentions “seal failure” here instead of PIE, which is just one</a:t>
            </a:r>
            <a:r>
              <a:rPr lang="en-GB" altLang="sl-SI" baseline="0" dirty="0" smtClean="0"/>
              <a:t> of the possible categories of PIEs. </a:t>
            </a:r>
            <a:r>
              <a:rPr lang="en-GB" altLang="sl-SI" dirty="0" smtClean="0"/>
              <a:t> </a:t>
            </a:r>
          </a:p>
          <a:p>
            <a:pPr eaLnBrk="1" hangingPunct="1"/>
            <a:endParaRPr lang="en-GB" altLang="sl-SI" dirty="0" smtClean="0"/>
          </a:p>
        </p:txBody>
      </p:sp>
    </p:spTree>
    <p:extLst>
      <p:ext uri="{BB962C8B-B14F-4D97-AF65-F5344CB8AC3E}">
        <p14:creationId xmlns:p14="http://schemas.microsoft.com/office/powerpoint/2010/main" val="34622781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For all plant states, a comprehensive listing of postulated initiating events (PIEs) should be prepared to ensure that the analysis of the behaviour of the plant is complete. A </a:t>
            </a:r>
            <a:r>
              <a:rPr lang="en-GB" altLang="sl-SI" b="1" dirty="0" smtClean="0"/>
              <a:t>PIE</a:t>
            </a:r>
            <a:r>
              <a:rPr lang="en-GB" altLang="sl-SI" dirty="0" smtClean="0"/>
              <a:t> is defined as an </a:t>
            </a:r>
            <a:r>
              <a:rPr lang="en-GB" altLang="sl-SI" b="1" dirty="0" smtClean="0"/>
              <a:t>event identified in design as leading to anticipated operational occurrences or accident conditions</a:t>
            </a:r>
            <a:r>
              <a:rPr lang="en-GB" altLang="sl-SI" dirty="0" smtClean="0"/>
              <a:t>. Following an initiating event, such as failure of a pump seal, a transient will occur. Depending on the transient, the safety systems and/or actions by the operator will return the plant to normal operating conditions or a safe shut down state</a:t>
            </a:r>
            <a:r>
              <a:rPr lang="en-US" altLang="sl-SI" dirty="0" smtClean="0"/>
              <a:t>      </a:t>
            </a:r>
          </a:p>
        </p:txBody>
      </p:sp>
    </p:spTree>
    <p:extLst>
      <p:ext uri="{BB962C8B-B14F-4D97-AF65-F5344CB8AC3E}">
        <p14:creationId xmlns:p14="http://schemas.microsoft.com/office/powerpoint/2010/main" val="2458900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b="0" dirty="0" smtClean="0"/>
              <a:t>The categorization of the PIEs into internal and</a:t>
            </a:r>
            <a:r>
              <a:rPr lang="en-GB" altLang="sl-SI" b="0" baseline="0" dirty="0" smtClean="0"/>
              <a:t> external kinds is unjustifiable and misleading. This part of the textbook should be superseded. The expression: internal PIE, or external PIE should be replaced as “PIE due to internal or external causes”.</a:t>
            </a:r>
            <a:endParaRPr lang="en-GB" altLang="sl-SI" b="0" dirty="0" smtClean="0"/>
          </a:p>
          <a:p>
            <a:pPr eaLnBrk="1" hangingPunct="1"/>
            <a:endParaRPr lang="en-GB" altLang="sl-SI" b="1" dirty="0" smtClean="0"/>
          </a:p>
          <a:p>
            <a:pPr eaLnBrk="1" hangingPunct="1"/>
            <a:r>
              <a:rPr lang="en-GB" altLang="sl-SI" b="1" dirty="0" smtClean="0"/>
              <a:t>Internal PIEs</a:t>
            </a:r>
            <a:r>
              <a:rPr lang="en-GB" altLang="sl-SI" dirty="0" smtClean="0"/>
              <a:t> are those that originate from within the plant, and challenge the control and safety systems provided in the design. Some events, which physically originate from off the site, such as loss-of-offsite power, are usually considered to be internal events if they provide a challenge to internal safety systems. </a:t>
            </a:r>
            <a:endParaRPr lang="en-US" altLang="sl-SI" dirty="0" smtClean="0"/>
          </a:p>
        </p:txBody>
      </p:sp>
    </p:spTree>
    <p:extLst>
      <p:ext uri="{BB962C8B-B14F-4D97-AF65-F5344CB8AC3E}">
        <p14:creationId xmlns:p14="http://schemas.microsoft.com/office/powerpoint/2010/main" val="12454398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b="1" dirty="0" smtClean="0"/>
              <a:t>External events</a:t>
            </a:r>
            <a:r>
              <a:rPr lang="en-GB" altLang="sl-SI" dirty="0" smtClean="0"/>
              <a:t> are usually considered to arise from outside the plant and to include both natural and human-caused events. The external events can lead to an internal initiating event, and in addition may disable safety equipment. Typical external events include:</a:t>
            </a:r>
          </a:p>
          <a:p>
            <a:pPr eaLnBrk="1" hangingPunct="1">
              <a:buFontTx/>
              <a:buChar char="•"/>
            </a:pPr>
            <a:r>
              <a:rPr lang="en-GB" altLang="sl-SI" dirty="0" smtClean="0"/>
              <a:t>Earthquakes,</a:t>
            </a:r>
          </a:p>
          <a:p>
            <a:pPr eaLnBrk="1" hangingPunct="1">
              <a:buFontTx/>
              <a:buChar char="•"/>
            </a:pPr>
            <a:r>
              <a:rPr lang="en-GB" altLang="sl-SI" dirty="0" smtClean="0"/>
              <a:t>Tornadoes, hurricanes, cyclones, fires, high or low temperature, extreme snowfall and other severe weather conditions,</a:t>
            </a:r>
          </a:p>
          <a:p>
            <a:pPr eaLnBrk="1" hangingPunct="1">
              <a:buFontTx/>
              <a:buChar char="•"/>
            </a:pPr>
            <a:r>
              <a:rPr lang="en-GB" altLang="sl-SI" dirty="0" smtClean="0"/>
              <a:t>Flooding,</a:t>
            </a:r>
          </a:p>
          <a:p>
            <a:pPr eaLnBrk="1" hangingPunct="1">
              <a:buFontTx/>
              <a:buChar char="•"/>
            </a:pPr>
            <a:r>
              <a:rPr lang="en-GB" altLang="sl-SI" dirty="0" smtClean="0"/>
              <a:t>Aircraft crashes, external fires, explosions or the release of hazardous materials.</a:t>
            </a:r>
            <a:endParaRPr lang="en-US" altLang="sl-SI" dirty="0" smtClean="0"/>
          </a:p>
        </p:txBody>
      </p:sp>
    </p:spTree>
    <p:extLst>
      <p:ext uri="{BB962C8B-B14F-4D97-AF65-F5344CB8AC3E}">
        <p14:creationId xmlns:p14="http://schemas.microsoft.com/office/powerpoint/2010/main" val="30979934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This</a:t>
            </a:r>
            <a:r>
              <a:rPr lang="en-GB" altLang="sl-SI" baseline="0" dirty="0" smtClean="0"/>
              <a:t> grouping is a practical grouping in order to carrying out the deterministic safety analyses.</a:t>
            </a:r>
          </a:p>
          <a:p>
            <a:pPr eaLnBrk="1" hangingPunct="1"/>
            <a:endParaRPr lang="en-GB" altLang="sl-SI" dirty="0" smtClean="0"/>
          </a:p>
          <a:p>
            <a:pPr eaLnBrk="1" hangingPunct="1"/>
            <a:r>
              <a:rPr lang="en-GB" altLang="sl-SI" dirty="0" smtClean="0"/>
              <a:t>They usually fit into one of the following categories [6]:</a:t>
            </a:r>
          </a:p>
          <a:p>
            <a:pPr eaLnBrk="1" hangingPunct="1">
              <a:buFontTx/>
              <a:buChar char="•"/>
            </a:pPr>
            <a:r>
              <a:rPr lang="en-GB" altLang="sl-SI" dirty="0" smtClean="0"/>
              <a:t>Increase or decrease in heat removal from the reactor coolant system,</a:t>
            </a:r>
          </a:p>
          <a:p>
            <a:pPr eaLnBrk="1" hangingPunct="1">
              <a:buFontTx/>
              <a:buChar char="•"/>
            </a:pPr>
            <a:r>
              <a:rPr lang="en-GB" altLang="sl-SI" dirty="0" smtClean="0"/>
              <a:t>Increase or decrease in the reactor coolant flow,</a:t>
            </a:r>
          </a:p>
          <a:p>
            <a:pPr eaLnBrk="1" hangingPunct="1">
              <a:buFontTx/>
              <a:buChar char="•"/>
            </a:pPr>
            <a:r>
              <a:rPr lang="en-GB" altLang="sl-SI" dirty="0" smtClean="0"/>
              <a:t>Increase or decrease in reactor coolant system pressure,</a:t>
            </a:r>
          </a:p>
          <a:p>
            <a:pPr eaLnBrk="1" hangingPunct="1">
              <a:buFontTx/>
              <a:buChar char="•"/>
            </a:pPr>
            <a:r>
              <a:rPr lang="en-GB" altLang="sl-SI" dirty="0" smtClean="0"/>
              <a:t>Increase or decrease in reactor coolant inventory, including failures in the primary coolant pressure boundary,</a:t>
            </a:r>
          </a:p>
          <a:p>
            <a:pPr eaLnBrk="1" hangingPunct="1">
              <a:buFontTx/>
              <a:buChar char="•"/>
            </a:pPr>
            <a:r>
              <a:rPr lang="en-GB" altLang="sl-SI" dirty="0" smtClean="0"/>
              <a:t>Reactivity and power distribution anomalies causing changes in core power operation. </a:t>
            </a:r>
          </a:p>
          <a:p>
            <a:pPr eaLnBrk="1" hangingPunct="1"/>
            <a:r>
              <a:rPr lang="en-GB" altLang="sl-SI" dirty="0" smtClean="0"/>
              <a:t>In addition, events which cause the release of radionuclide from a system or component, which do not necessarily fit into one of the above categories, should be considered.</a:t>
            </a:r>
            <a:endParaRPr lang="en-US" altLang="sl-SI" dirty="0" smtClean="0"/>
          </a:p>
        </p:txBody>
      </p:sp>
    </p:spTree>
    <p:extLst>
      <p:ext uri="{BB962C8B-B14F-4D97-AF65-F5344CB8AC3E}">
        <p14:creationId xmlns:p14="http://schemas.microsoft.com/office/powerpoint/2010/main" val="1757992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It shall be explained what the “analytical study” means:</a:t>
            </a:r>
            <a:r>
              <a:rPr lang="en-GB" altLang="sl-SI" baseline="0" dirty="0" smtClean="0"/>
              <a:t> series of model based calculations by using specific computer codes. The way of setting up the model of the plant technology is essential part of the analysis, assuming that appropriately verified and validated computer codes (programme systems) are applied. The key element of the review of safety analyses is typically the review of the modelling details: approximations, assumptions, </a:t>
            </a:r>
            <a:r>
              <a:rPr lang="en-GB" altLang="sl-SI" baseline="0" dirty="0" err="1" smtClean="0"/>
              <a:t>nodalization</a:t>
            </a:r>
            <a:r>
              <a:rPr lang="en-GB" altLang="sl-SI" baseline="0" dirty="0" smtClean="0"/>
              <a:t>, </a:t>
            </a:r>
            <a:r>
              <a:rPr lang="en-GB" altLang="sl-SI" baseline="0" dirty="0" err="1" smtClean="0"/>
              <a:t>neglections</a:t>
            </a:r>
            <a:r>
              <a:rPr lang="en-GB" altLang="sl-SI" baseline="0" dirty="0" smtClean="0"/>
              <a:t> etc. Typically, the model shall approximate the reality in “conservative” manner. Detailed explanation shall come later on.</a:t>
            </a:r>
          </a:p>
          <a:p>
            <a:pPr eaLnBrk="1" hangingPunct="1"/>
            <a:endParaRPr lang="en-GB" altLang="sl-SI" sz="1700" dirty="0"/>
          </a:p>
          <a:p>
            <a:pPr eaLnBrk="1" hangingPunct="1"/>
            <a:r>
              <a:rPr lang="en-GB" altLang="sl-SI" sz="1700" dirty="0"/>
              <a:t>Note, that the “safety criteria” in the last bullet shall be understood as radiation dose criteria for the workers, the surrounding population and to the environment. </a:t>
            </a:r>
            <a:endParaRPr lang="sl-SI" altLang="sl-SI" sz="1700" dirty="0"/>
          </a:p>
          <a:p>
            <a:pPr>
              <a:buFontTx/>
              <a:buChar char="•"/>
            </a:pPr>
            <a:endParaRPr lang="en-US" altLang="sl-SI" dirty="0" smtClean="0"/>
          </a:p>
          <a:p>
            <a:pPr eaLnBrk="1" hangingPunct="1">
              <a:buFontTx/>
              <a:buChar char="•"/>
            </a:pPr>
            <a:endParaRPr lang="en-US" altLang="sl-SI" dirty="0" smtClean="0"/>
          </a:p>
        </p:txBody>
      </p:sp>
    </p:spTree>
    <p:extLst>
      <p:ext uri="{BB962C8B-B14F-4D97-AF65-F5344CB8AC3E}">
        <p14:creationId xmlns:p14="http://schemas.microsoft.com/office/powerpoint/2010/main" val="16403263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Some examples may be mentioned here: </a:t>
            </a:r>
          </a:p>
          <a:p>
            <a:pPr marL="185715" indent="-185715">
              <a:buFont typeface="Arial" panose="020B0604020202020204" pitchFamily="34" charset="0"/>
              <a:buChar char="•"/>
            </a:pPr>
            <a:r>
              <a:rPr lang="en-GB" altLang="sl-SI" dirty="0" smtClean="0"/>
              <a:t>when considering the break of a main coolant line, then the cold leg or the hot leg may break; the break may take place at different positions on the line; a</a:t>
            </a:r>
            <a:r>
              <a:rPr lang="en-GB" altLang="sl-SI" baseline="0" dirty="0" smtClean="0"/>
              <a:t> large variety of different kinds of breaks could occur, etc.</a:t>
            </a:r>
          </a:p>
          <a:p>
            <a:pPr marL="185715" indent="-185715">
              <a:buFont typeface="Arial" panose="020B0604020202020204" pitchFamily="34" charset="0"/>
              <a:buChar char="•"/>
            </a:pPr>
            <a:r>
              <a:rPr lang="en-GB" altLang="sl-SI" baseline="0" dirty="0" smtClean="0"/>
              <a:t>when an active element (e.g. pump) stops, it may stop at any time: choose the worst possible time</a:t>
            </a:r>
          </a:p>
          <a:p>
            <a:pPr marL="185715" indent="-185715">
              <a:buFont typeface="Arial" panose="020B0604020202020204" pitchFamily="34" charset="0"/>
              <a:buChar char="•"/>
            </a:pPr>
            <a:endParaRPr lang="en-GB" altLang="sl-SI" baseline="0" dirty="0" smtClean="0"/>
          </a:p>
          <a:p>
            <a:r>
              <a:rPr lang="en-GB" altLang="sl-SI" baseline="0" dirty="0" smtClean="0"/>
              <a:t>Also  note that for different acceptance criteria, different selection may provide the greatest challenge.</a:t>
            </a:r>
            <a:endParaRPr lang="en-US" altLang="sl-SI" dirty="0" smtClean="0"/>
          </a:p>
        </p:txBody>
      </p:sp>
    </p:spTree>
    <p:extLst>
      <p:ext uri="{BB962C8B-B14F-4D97-AF65-F5344CB8AC3E}">
        <p14:creationId xmlns:p14="http://schemas.microsoft.com/office/powerpoint/2010/main" val="3409535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b="0" dirty="0" smtClean="0"/>
              <a:t>The</a:t>
            </a:r>
            <a:r>
              <a:rPr lang="en-GB" altLang="sl-SI" b="0" baseline="0" dirty="0" smtClean="0"/>
              <a:t> “</a:t>
            </a:r>
            <a:r>
              <a:rPr lang="en-GB" altLang="sl-SI" b="1" dirty="0" smtClean="0"/>
              <a:t>Table 3.1:</a:t>
            </a:r>
            <a:r>
              <a:rPr lang="en-GB" altLang="sl-SI" dirty="0" smtClean="0"/>
              <a:t> Possible grouping of postulated initiating events” in the textbook</a:t>
            </a:r>
            <a:r>
              <a:rPr lang="en-GB" altLang="sl-SI" baseline="0" dirty="0" smtClean="0"/>
              <a:t> is outdated, it doesn’t take into account the notion of “design extension conditions”. The corrected table in the slide corresponds to the latest approach and to the requirements of the state-of-the-art new NPPs.</a:t>
            </a:r>
          </a:p>
          <a:p>
            <a:pPr eaLnBrk="1" hangingPunct="1"/>
            <a:endParaRPr lang="en-GB" altLang="sl-SI" b="1" dirty="0" smtClean="0"/>
          </a:p>
        </p:txBody>
      </p:sp>
    </p:spTree>
    <p:extLst>
      <p:ext uri="{BB962C8B-B14F-4D97-AF65-F5344CB8AC3E}">
        <p14:creationId xmlns:p14="http://schemas.microsoft.com/office/powerpoint/2010/main" val="38252828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smtClean="0"/>
              <a:t>A different grouping of initiating events and transients is more useful when calculating potential releases of radioactive material to the environment. In particular, the accidents in which major barriers such as the containment may be ineffective should be identified and it should be ensured that analyses are performed for these transients. Examples of such cases include steam generator tube ruptures as postulated initiating events or consequential events, loss of coolant accidents in the auxiliary building and faults that occur when the containment is open during shutdown.</a:t>
            </a:r>
            <a:endParaRPr lang="en-US" altLang="sl-SI" smtClean="0"/>
          </a:p>
        </p:txBody>
      </p:sp>
    </p:spTree>
    <p:extLst>
      <p:ext uri="{BB962C8B-B14F-4D97-AF65-F5344CB8AC3E}">
        <p14:creationId xmlns:p14="http://schemas.microsoft.com/office/powerpoint/2010/main" val="13815854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40</a:t>
            </a:fld>
            <a:endParaRPr lang="sl-SI" altLang="sl-SI"/>
          </a:p>
        </p:txBody>
      </p:sp>
    </p:spTree>
    <p:extLst>
      <p:ext uri="{BB962C8B-B14F-4D97-AF65-F5344CB8AC3E}">
        <p14:creationId xmlns:p14="http://schemas.microsoft.com/office/powerpoint/2010/main" val="3730197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b="1" dirty="0" smtClean="0"/>
              <a:t>Basic acceptance criteria</a:t>
            </a:r>
            <a:r>
              <a:rPr lang="en-GB" altLang="sl-SI" dirty="0" smtClean="0"/>
              <a:t> are usually defined as the limits and conditions that must be met in order to ensure an adequate level of safety. They are commonly set by a regulatory body. These criteria are supplemented by other requirements known as acceptance criteria (sometimes termed </a:t>
            </a:r>
            <a:r>
              <a:rPr lang="en-GB" altLang="sl-SI" b="1" dirty="0" smtClean="0"/>
              <a:t>derived acceptance criteria</a:t>
            </a:r>
            <a:r>
              <a:rPr lang="en-GB" altLang="sl-SI" dirty="0" smtClean="0"/>
              <a:t>) to ensure defence in depth by, for example, preventing the consequential failure of a pressure boundary in an accident.</a:t>
            </a:r>
            <a:endParaRPr lang="en-US" altLang="sl-SI" dirty="0" smtClean="0"/>
          </a:p>
        </p:txBody>
      </p:sp>
    </p:spTree>
    <p:extLst>
      <p:ext uri="{BB962C8B-B14F-4D97-AF65-F5344CB8AC3E}">
        <p14:creationId xmlns:p14="http://schemas.microsoft.com/office/powerpoint/2010/main" val="4168929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sl-SI" dirty="0" smtClean="0"/>
          </a:p>
        </p:txBody>
      </p:sp>
    </p:spTree>
    <p:extLst>
      <p:ext uri="{BB962C8B-B14F-4D97-AF65-F5344CB8AC3E}">
        <p14:creationId xmlns:p14="http://schemas.microsoft.com/office/powerpoint/2010/main" val="31081195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Tx/>
              <a:buChar char="•"/>
            </a:pPr>
            <a:endParaRPr lang="en-US" altLang="sl-SI" dirty="0" smtClean="0"/>
          </a:p>
        </p:txBody>
      </p:sp>
    </p:spTree>
    <p:extLst>
      <p:ext uri="{BB962C8B-B14F-4D97-AF65-F5344CB8AC3E}">
        <p14:creationId xmlns:p14="http://schemas.microsoft.com/office/powerpoint/2010/main" val="10925482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Tx/>
              <a:buChar char="•"/>
            </a:pPr>
            <a:endParaRPr lang="en-US" altLang="sl-SI" dirty="0" smtClean="0"/>
          </a:p>
        </p:txBody>
      </p:sp>
    </p:spTree>
    <p:extLst>
      <p:ext uri="{BB962C8B-B14F-4D97-AF65-F5344CB8AC3E}">
        <p14:creationId xmlns:p14="http://schemas.microsoft.com/office/powerpoint/2010/main" val="1629814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Typical acceptance criteria </a:t>
            </a:r>
            <a:r>
              <a:rPr lang="en-GB" altLang="sl-SI" b="1" dirty="0" smtClean="0"/>
              <a:t>(derived acceptance criteria)</a:t>
            </a:r>
            <a:r>
              <a:rPr lang="en-GB" altLang="sl-SI" dirty="0" smtClean="0"/>
              <a:t> are:</a:t>
            </a:r>
          </a:p>
          <a:p>
            <a:pPr eaLnBrk="1" hangingPunct="1">
              <a:buFontTx/>
              <a:buChar char="•"/>
            </a:pPr>
            <a:r>
              <a:rPr lang="en-GB" altLang="sl-SI" dirty="0" smtClean="0"/>
              <a:t>Numerical limits on the values of calculated variables (e.g. peak cladding temperature, fuel cladding oxidation);</a:t>
            </a:r>
          </a:p>
          <a:p>
            <a:pPr eaLnBrk="1" hangingPunct="1">
              <a:buFontTx/>
              <a:buChar char="•"/>
            </a:pPr>
            <a:r>
              <a:rPr lang="en-GB" altLang="sl-SI" dirty="0" smtClean="0"/>
              <a:t>Conditions for plant states during and after an accident (e.g. limitations on power depending on the coolant flow through the core, achievement of a long term safe state);</a:t>
            </a:r>
          </a:p>
          <a:p>
            <a:pPr eaLnBrk="1" hangingPunct="1">
              <a:buFontTx/>
              <a:buChar char="•"/>
            </a:pPr>
            <a:r>
              <a:rPr lang="en-GB" altLang="sl-SI" dirty="0" smtClean="0"/>
              <a:t>Performance requirements on structures, systems and components (e.g. injection flow rates);</a:t>
            </a:r>
          </a:p>
          <a:p>
            <a:pPr eaLnBrk="1" hangingPunct="1">
              <a:buFontTx/>
              <a:buChar char="•"/>
            </a:pPr>
            <a:r>
              <a:rPr lang="en-GB" altLang="sl-SI" dirty="0" smtClean="0"/>
              <a:t>Requirements for operator actions, with account taken of the specific accident environment (e.g. the reliability of the alarm system and habitability in the control areas).</a:t>
            </a:r>
            <a:endParaRPr lang="en-US" altLang="sl-SI" dirty="0" smtClean="0"/>
          </a:p>
        </p:txBody>
      </p:sp>
    </p:spTree>
    <p:extLst>
      <p:ext uri="{BB962C8B-B14F-4D97-AF65-F5344CB8AC3E}">
        <p14:creationId xmlns:p14="http://schemas.microsoft.com/office/powerpoint/2010/main" val="10593151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Tx/>
              <a:buChar char="•"/>
            </a:pPr>
            <a:r>
              <a:rPr lang="en-US" altLang="sl-SI" dirty="0" smtClean="0"/>
              <a:t>The single failure</a:t>
            </a:r>
            <a:r>
              <a:rPr lang="en-US" altLang="sl-SI" baseline="0" dirty="0" smtClean="0"/>
              <a:t> criterion is to be discussed later…</a:t>
            </a:r>
            <a:endParaRPr lang="en-US" altLang="sl-SI" dirty="0" smtClean="0"/>
          </a:p>
        </p:txBody>
      </p:sp>
    </p:spTree>
    <p:extLst>
      <p:ext uri="{BB962C8B-B14F-4D97-AF65-F5344CB8AC3E}">
        <p14:creationId xmlns:p14="http://schemas.microsoft.com/office/powerpoint/2010/main" val="1392863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ja-JP" dirty="0" smtClean="0"/>
          </a:p>
          <a:p>
            <a:pPr eaLnBrk="1" hangingPunct="1"/>
            <a:r>
              <a:rPr lang="en-GB" altLang="ja-JP" dirty="0" smtClean="0"/>
              <a:t>Correct</a:t>
            </a:r>
            <a:r>
              <a:rPr lang="en-GB" altLang="ja-JP" baseline="0" dirty="0" smtClean="0"/>
              <a:t> definition of DSA is missing from the BPTC book.  It should be mentioned that a transient or accident analysis is carried out by using specific computer based models of the plant by using neutron physics, thermal-hydraulics or other physics and technology based computer codes. By using these codes, the actual technology shall be modelled as accurately as adequate and the necessary initial and boundary conditions shall be defined. Both the codes and the models shall be validated and verified.</a:t>
            </a:r>
            <a:endParaRPr lang="en-GB" altLang="ja-JP" dirty="0" smtClean="0"/>
          </a:p>
          <a:p>
            <a:pPr defTabSz="990478" fontAlgn="base">
              <a:spcBef>
                <a:spcPct val="30000"/>
              </a:spcBef>
              <a:spcAft>
                <a:spcPct val="0"/>
              </a:spcAft>
              <a:defRPr/>
            </a:pPr>
            <a:endParaRPr lang="en-GB" altLang="ja-JP" dirty="0" smtClean="0"/>
          </a:p>
          <a:p>
            <a:pPr defTabSz="990478" fontAlgn="base">
              <a:spcBef>
                <a:spcPct val="30000"/>
              </a:spcBef>
              <a:spcAft>
                <a:spcPct val="0"/>
              </a:spcAft>
              <a:defRPr/>
            </a:pPr>
            <a:r>
              <a:rPr lang="en-GB" altLang="ja-JP" noProof="0" dirty="0" smtClean="0"/>
              <a:t>The</a:t>
            </a:r>
            <a:r>
              <a:rPr lang="en-GB" altLang="ja-JP" baseline="0" noProof="0" dirty="0" smtClean="0"/>
              <a:t> IAEA Glossary, as well as GSR Part 4 makes a clear distinction between the Safety Assessment and the Safety Analysis. The former is a more general term, encompassing the latter. The Safety Assessment refers to the general evaluation, judgement of the safety of an installation, equipment or activity. The Safety Analysis is one of the most important tools to support such an evaluation, judgement. However the evaluation may also use general engineering judgement, experimental results, other experiences, standards, or just simple, direct calculations, estimations, as well as combined results of different analyses of deterministic and probabilistic kind. However, when the “analysis” or the “assessment” is used together with “deterministic” or “probabilistic”, then there is no confusion, basically in that context both expressions correspond to a model based analysis. </a:t>
            </a:r>
            <a:r>
              <a:rPr lang="en-GB" altLang="ja-JP" dirty="0" smtClean="0"/>
              <a:t>In this Module we will not make a distinction between the two terms and will use the terms Deterministic Safety Analysis or Deterministic Safety Assessment (DSA) interchangeably.</a:t>
            </a:r>
            <a:endParaRPr lang="en-US" altLang="sl-SI" dirty="0" smtClean="0"/>
          </a:p>
          <a:p>
            <a:pPr eaLnBrk="1" hangingPunct="1"/>
            <a:endParaRPr lang="en-US" altLang="sl-SI" dirty="0" smtClean="0"/>
          </a:p>
        </p:txBody>
      </p:sp>
    </p:spTree>
    <p:extLst>
      <p:ext uri="{BB962C8B-B14F-4D97-AF65-F5344CB8AC3E}">
        <p14:creationId xmlns:p14="http://schemas.microsoft.com/office/powerpoint/2010/main" val="2500172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Similar acceptance criteria are required in many other countries. The</a:t>
            </a:r>
            <a:r>
              <a:rPr lang="en-GB" altLang="sl-SI" baseline="0" dirty="0" smtClean="0"/>
              <a:t> actual values may vary with different cladding alloys. </a:t>
            </a:r>
            <a:endParaRPr lang="en-GB" altLang="sl-SI" dirty="0" smtClean="0"/>
          </a:p>
        </p:txBody>
      </p:sp>
    </p:spTree>
    <p:extLst>
      <p:ext uri="{BB962C8B-B14F-4D97-AF65-F5344CB8AC3E}">
        <p14:creationId xmlns:p14="http://schemas.microsoft.com/office/powerpoint/2010/main" val="1212462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sl-SI" dirty="0" smtClean="0"/>
              <a:t>Limited environmental impact</a:t>
            </a:r>
            <a:r>
              <a:rPr lang="hu-HU" altLang="sl-SI" dirty="0" smtClean="0"/>
              <a:t> </a:t>
            </a:r>
            <a:r>
              <a:rPr lang="en-GB" altLang="sl-SI" noProof="0" dirty="0" smtClean="0"/>
              <a:t>typically means: </a:t>
            </a:r>
          </a:p>
          <a:p>
            <a:pPr marL="185715" indent="-185715">
              <a:buFont typeface="Arial" panose="020B0604020202020204" pitchFamily="34" charset="0"/>
              <a:buChar char="•"/>
            </a:pPr>
            <a:r>
              <a:rPr lang="en-US" altLang="sl-SI" dirty="0" smtClean="0"/>
              <a:t>no long term displacement of people beyond a given radius (e.g. 3 km)</a:t>
            </a:r>
          </a:p>
          <a:p>
            <a:pPr marL="185715" indent="-185715">
              <a:buFont typeface="Arial" panose="020B0604020202020204" pitchFamily="34" charset="0"/>
              <a:buChar char="•"/>
            </a:pPr>
            <a:r>
              <a:rPr lang="en-US" altLang="sl-SI" dirty="0" smtClean="0"/>
              <a:t>no long</a:t>
            </a:r>
            <a:r>
              <a:rPr lang="en-US" altLang="sl-SI" baseline="0" dirty="0" smtClean="0"/>
              <a:t> term food restriction beyond a given radius, etc.</a:t>
            </a:r>
            <a:endParaRPr lang="en-US" altLang="sl-SI" dirty="0" smtClean="0"/>
          </a:p>
        </p:txBody>
      </p:sp>
    </p:spTree>
    <p:extLst>
      <p:ext uri="{BB962C8B-B14F-4D97-AF65-F5344CB8AC3E}">
        <p14:creationId xmlns:p14="http://schemas.microsoft.com/office/powerpoint/2010/main" val="41992281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51</a:t>
            </a:fld>
            <a:endParaRPr lang="sl-SI" altLang="sl-SI"/>
          </a:p>
        </p:txBody>
      </p:sp>
    </p:spTree>
    <p:extLst>
      <p:ext uri="{BB962C8B-B14F-4D97-AF65-F5344CB8AC3E}">
        <p14:creationId xmlns:p14="http://schemas.microsoft.com/office/powerpoint/2010/main" val="543963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The conditions determined for a given analysis is a huge amount of information. In many cases, for practical reasons, the applied data involve some approximations, simplifications.</a:t>
            </a:r>
            <a:r>
              <a:rPr lang="en-GB" altLang="sl-SI" baseline="0" dirty="0" smtClean="0"/>
              <a:t> Thus, the model of the plant applied in the analysis is only approximating the real technology. </a:t>
            </a:r>
            <a:endParaRPr lang="en-US" altLang="sl-SI" dirty="0" smtClean="0"/>
          </a:p>
        </p:txBody>
      </p:sp>
    </p:spTree>
    <p:extLst>
      <p:ext uri="{BB962C8B-B14F-4D97-AF65-F5344CB8AC3E}">
        <p14:creationId xmlns:p14="http://schemas.microsoft.com/office/powerpoint/2010/main" val="35486959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sl-SI" dirty="0" smtClean="0"/>
              <a:t>The “</a:t>
            </a:r>
            <a:r>
              <a:rPr lang="en-US" altLang="sl-SI" b="1" dirty="0" smtClean="0"/>
              <a:t>computer code</a:t>
            </a:r>
            <a:r>
              <a:rPr lang="en-US" altLang="sl-SI" dirty="0" smtClean="0"/>
              <a:t>” is the </a:t>
            </a:r>
            <a:r>
              <a:rPr lang="en-US" altLang="sl-SI" b="1" baseline="0" dirty="0" smtClean="0"/>
              <a:t>term</a:t>
            </a:r>
            <a:r>
              <a:rPr lang="en-US" altLang="sl-SI" baseline="0" dirty="0" smtClean="0"/>
              <a:t> typically used by safety analysts for the </a:t>
            </a:r>
            <a:r>
              <a:rPr lang="en-US" altLang="sl-SI" baseline="0" dirty="0" err="1" smtClean="0"/>
              <a:t>programme</a:t>
            </a:r>
            <a:r>
              <a:rPr lang="en-US" altLang="sl-SI" baseline="0" dirty="0" smtClean="0"/>
              <a:t> systems applied to carry out the computations necessary for the analysis. </a:t>
            </a:r>
          </a:p>
          <a:p>
            <a:pPr eaLnBrk="1" hangingPunct="1"/>
            <a:endParaRPr lang="en-US" altLang="sl-SI" baseline="0" dirty="0" smtClean="0"/>
          </a:p>
          <a:p>
            <a:pPr eaLnBrk="1" hangingPunct="1"/>
            <a:r>
              <a:rPr lang="en-US" altLang="sl-SI" baseline="0" dirty="0" smtClean="0"/>
              <a:t>There are further types of analyses:</a:t>
            </a:r>
          </a:p>
          <a:p>
            <a:pPr marL="185715" indent="-185715">
              <a:buFontTx/>
              <a:buChar char="-"/>
            </a:pPr>
            <a:r>
              <a:rPr lang="en-US" altLang="sl-SI" baseline="0" dirty="0" smtClean="0"/>
              <a:t>material transfer, including radioactive nuclides in the containment,</a:t>
            </a:r>
          </a:p>
          <a:p>
            <a:pPr marL="185715" indent="-185715">
              <a:buFontTx/>
              <a:buChar char="-"/>
            </a:pPr>
            <a:r>
              <a:rPr lang="en-US" altLang="sl-SI" baseline="0" dirty="0" smtClean="0"/>
              <a:t>severe accident phenomena, including the process of melting of the core and the </a:t>
            </a:r>
            <a:r>
              <a:rPr lang="en-US" altLang="sl-SI" baseline="0" dirty="0" err="1" smtClean="0"/>
              <a:t>behaviour</a:t>
            </a:r>
            <a:r>
              <a:rPr lang="en-US" altLang="sl-SI" baseline="0" dirty="0" smtClean="0"/>
              <a:t> of the corium (melt through, corium-concrete interaction, core catcher </a:t>
            </a:r>
            <a:r>
              <a:rPr lang="en-US" altLang="sl-SI" baseline="0" dirty="0" err="1" smtClean="0"/>
              <a:t>behaviour</a:t>
            </a:r>
            <a:r>
              <a:rPr lang="en-US" altLang="sl-SI" baseline="0" dirty="0" smtClean="0"/>
              <a:t> etc.)</a:t>
            </a:r>
            <a:endParaRPr lang="en-US" altLang="sl-SI" dirty="0" smtClean="0"/>
          </a:p>
        </p:txBody>
      </p:sp>
    </p:spTree>
    <p:extLst>
      <p:ext uri="{BB962C8B-B14F-4D97-AF65-F5344CB8AC3E}">
        <p14:creationId xmlns:p14="http://schemas.microsoft.com/office/powerpoint/2010/main" val="30074521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US" altLang="sl-SI" dirty="0" smtClean="0"/>
              <a:t>Explanations are to be told about the meaning</a:t>
            </a:r>
            <a:r>
              <a:rPr lang="en-US" altLang="sl-SI" baseline="0" dirty="0" smtClean="0"/>
              <a:t> and goal of conservatism:</a:t>
            </a:r>
          </a:p>
          <a:p>
            <a:pPr marL="247620" indent="-247620">
              <a:buFontTx/>
              <a:buChar char="-"/>
            </a:pPr>
            <a:r>
              <a:rPr lang="en-US" altLang="sl-SI" baseline="0" dirty="0" smtClean="0"/>
              <a:t>Meaning: assuming the worst possible conditions or even overestimate whatever may be disadvantages from the point of view of the criteria</a:t>
            </a:r>
          </a:p>
          <a:p>
            <a:pPr marL="247620" indent="-247620">
              <a:buFontTx/>
              <a:buChar char="-"/>
            </a:pPr>
            <a:r>
              <a:rPr lang="en-US" altLang="sl-SI" baseline="0" dirty="0" smtClean="0"/>
              <a:t>Goal: to compensate the unknown errors, mistakes, crude approximations, model errors etc. and also to increase the credibility of the analysis results.</a:t>
            </a:r>
          </a:p>
          <a:p>
            <a:pPr marL="247620" indent="-247620">
              <a:buFontTx/>
              <a:buChar char="-"/>
            </a:pPr>
            <a:endParaRPr lang="en-US" altLang="sl-SI" baseline="0" dirty="0" smtClean="0"/>
          </a:p>
          <a:p>
            <a:pPr marL="0" indent="0">
              <a:buFontTx/>
              <a:buNone/>
            </a:pPr>
            <a:r>
              <a:rPr lang="en-US" altLang="sl-SI" baseline="0" dirty="0" smtClean="0"/>
              <a:t>Source: SSG-2 [5]</a:t>
            </a:r>
            <a:endParaRPr lang="en-US" altLang="sl-SI" dirty="0" smtClean="0"/>
          </a:p>
        </p:txBody>
      </p:sp>
    </p:spTree>
    <p:extLst>
      <p:ext uri="{BB962C8B-B14F-4D97-AF65-F5344CB8AC3E}">
        <p14:creationId xmlns:p14="http://schemas.microsoft.com/office/powerpoint/2010/main" val="25339315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dirty="0" smtClean="0"/>
              <a:t>These are the first three options in Table 5.1 </a:t>
            </a:r>
          </a:p>
          <a:p>
            <a:pPr eaLnBrk="1" hangingPunct="1"/>
            <a:endParaRPr lang="en-GB" altLang="sl-SI" dirty="0" smtClean="0"/>
          </a:p>
          <a:p>
            <a:pPr eaLnBrk="1" hangingPunct="1"/>
            <a:r>
              <a:rPr lang="en-US" altLang="sl-SI" dirty="0" smtClean="0"/>
              <a:t>1</a:t>
            </a:r>
            <a:r>
              <a:rPr lang="en-US" altLang="sl-SI" baseline="0" dirty="0" smtClean="0"/>
              <a:t> - </a:t>
            </a:r>
            <a:r>
              <a:rPr lang="en-GB" altLang="sl-SI" dirty="0" smtClean="0"/>
              <a:t>Realistic input data are used only if the uncertainties or their probabilistic distributions are known. For those parameters whose uncertainties are not quantifiable with a high level of confidence, conservative values should be used </a:t>
            </a:r>
            <a:endParaRPr lang="en-US" altLang="sl-SI" dirty="0" smtClean="0"/>
          </a:p>
        </p:txBody>
      </p:sp>
    </p:spTree>
    <p:extLst>
      <p:ext uri="{BB962C8B-B14F-4D97-AF65-F5344CB8AC3E}">
        <p14:creationId xmlns:p14="http://schemas.microsoft.com/office/powerpoint/2010/main" val="38790579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US" altLang="sl-SI" dirty="0" smtClean="0"/>
              <a:t>The current computer codes are capable for modelling the plant behavior</a:t>
            </a:r>
            <a:r>
              <a:rPr lang="en-US" altLang="sl-SI" baseline="0" dirty="0" smtClean="0"/>
              <a:t> to high details. It is also important, that they are validated (discussed later) against a great deal of experimental data.</a:t>
            </a:r>
            <a:endParaRPr lang="en-US" altLang="sl-SI" dirty="0" smtClean="0"/>
          </a:p>
        </p:txBody>
      </p:sp>
    </p:spTree>
    <p:extLst>
      <p:ext uri="{BB962C8B-B14F-4D97-AF65-F5344CB8AC3E}">
        <p14:creationId xmlns:p14="http://schemas.microsoft.com/office/powerpoint/2010/main" val="17286141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The use of best estimate analysis together with an evaluation of the uncertainties is increasing for the following reasons:</a:t>
            </a:r>
          </a:p>
          <a:p>
            <a:pPr marL="247620" indent="-247620">
              <a:buFontTx/>
              <a:buChar char="•"/>
            </a:pPr>
            <a:r>
              <a:rPr lang="en-GB" altLang="sl-SI" dirty="0" smtClean="0"/>
              <a:t>The use of conservative assumptions may sometimes lead to the prediction of an incorrect progression of events or unrealistic timescales, or it may not include some important physical phenomena. The sequences of events that constitute the accident scenario, which are important in assessing the safety of the plant, may thus be overlooked;</a:t>
            </a:r>
          </a:p>
          <a:p>
            <a:pPr marL="247620" indent="-247620">
              <a:buFontTx/>
              <a:buChar char="•"/>
            </a:pPr>
            <a:r>
              <a:rPr lang="en-GB" altLang="sl-SI" dirty="0" smtClean="0"/>
              <a:t>The use of a conservative approach often does not show the margins to the acceptance criteria that apply in reality and which could be taken into account to improve operational flexibility;</a:t>
            </a:r>
            <a:endParaRPr lang="en-US" altLang="sl-SI" dirty="0" smtClean="0"/>
          </a:p>
        </p:txBody>
      </p:sp>
    </p:spTree>
    <p:extLst>
      <p:ext uri="{BB962C8B-B14F-4D97-AF65-F5344CB8AC3E}">
        <p14:creationId xmlns:p14="http://schemas.microsoft.com/office/powerpoint/2010/main" val="104383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buFontTx/>
              <a:buChar char="•"/>
            </a:pPr>
            <a:r>
              <a:rPr lang="en-GB" altLang="sl-SI" smtClean="0"/>
              <a:t>A best estimate approach provides more realistic information about the physical behaviour of the plant, assists in identifying the most relevant safety parameters, and allows more a realistic comparison with acceptance criteria;</a:t>
            </a:r>
          </a:p>
          <a:p>
            <a:pPr marL="247620" indent="-247620">
              <a:buFontTx/>
              <a:buChar char="•"/>
            </a:pPr>
            <a:r>
              <a:rPr lang="en-GB" altLang="sl-SI" smtClean="0"/>
              <a:t>For anticipated operational occurrences, the use of a best estimate approach together with an evaluation of the uncertainties may avoid selecting unnecessarily restrictive limits and set points. In turn, this may provide additional operational flexibility and reduce unnecessary reactor scrams or actuations of the protection systems. </a:t>
            </a:r>
            <a:endParaRPr lang="en-US" altLang="sl-SI" smtClean="0"/>
          </a:p>
        </p:txBody>
      </p:sp>
    </p:spTree>
    <p:extLst>
      <p:ext uri="{BB962C8B-B14F-4D97-AF65-F5344CB8AC3E}">
        <p14:creationId xmlns:p14="http://schemas.microsoft.com/office/powerpoint/2010/main" val="139087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779463" y="768350"/>
            <a:ext cx="5540375" cy="3836988"/>
          </a:xfrm>
        </p:spPr>
      </p:sp>
      <p:sp>
        <p:nvSpPr>
          <p:cNvPr id="3" name="Jegyzetek helye 2"/>
          <p:cNvSpPr>
            <a:spLocks noGrp="1"/>
          </p:cNvSpPr>
          <p:nvPr>
            <p:ph type="body" idx="1"/>
          </p:nvPr>
        </p:nvSpPr>
        <p:spPr/>
        <p:txBody>
          <a:bodyPr/>
          <a:lstStyle/>
          <a:p>
            <a:r>
              <a:rPr lang="en-GB" dirty="0" smtClean="0"/>
              <a:t>Note, that the majority of the Introduction chapter of Module 6 relates to the Safety</a:t>
            </a:r>
            <a:r>
              <a:rPr lang="en-GB" baseline="0" dirty="0" smtClean="0"/>
              <a:t> Assessment in general, not specifically to the Deterministic Safety Analyses.</a:t>
            </a:r>
          </a:p>
          <a:p>
            <a:endParaRPr lang="en-GB" baseline="0" dirty="0" smtClean="0"/>
          </a:p>
          <a:p>
            <a:r>
              <a:rPr lang="en-GB" baseline="0" dirty="0" smtClean="0"/>
              <a:t>Also note, that the last sub-bullet of the first bullet relates to the radiological criteria.</a:t>
            </a:r>
            <a:endParaRPr lang="hu-HU" dirty="0"/>
          </a:p>
        </p:txBody>
      </p:sp>
      <p:sp>
        <p:nvSpPr>
          <p:cNvPr id="4" name="Dia számának helye 3"/>
          <p:cNvSpPr>
            <a:spLocks noGrp="1"/>
          </p:cNvSpPr>
          <p:nvPr>
            <p:ph type="sldNum" sz="quarter" idx="10"/>
          </p:nvPr>
        </p:nvSpPr>
        <p:spPr/>
        <p:txBody>
          <a:bodyPr/>
          <a:lstStyle/>
          <a:p>
            <a:pPr>
              <a:defRPr/>
            </a:pPr>
            <a:fld id="{BA7B3FF0-3734-4EF8-9F19-A555F3494E08}" type="slidenum">
              <a:rPr lang="sl-SI" altLang="sl-SI" smtClean="0"/>
              <a:pPr>
                <a:defRPr/>
              </a:pPr>
              <a:t>8</a:t>
            </a:fld>
            <a:endParaRPr lang="sl-SI" altLang="sl-SI"/>
          </a:p>
        </p:txBody>
      </p:sp>
    </p:spTree>
    <p:extLst>
      <p:ext uri="{BB962C8B-B14F-4D97-AF65-F5344CB8AC3E}">
        <p14:creationId xmlns:p14="http://schemas.microsoft.com/office/powerpoint/2010/main" val="14794087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buFontTx/>
              <a:buChar char="•"/>
            </a:pPr>
            <a:endParaRPr lang="en-US" altLang="sl-SI" dirty="0" smtClean="0"/>
          </a:p>
        </p:txBody>
      </p:sp>
    </p:spTree>
    <p:extLst>
      <p:ext uri="{BB962C8B-B14F-4D97-AF65-F5344CB8AC3E}">
        <p14:creationId xmlns:p14="http://schemas.microsoft.com/office/powerpoint/2010/main" val="15725514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22009918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62</a:t>
            </a:fld>
            <a:endParaRPr lang="sl-SI" altLang="sl-SI"/>
          </a:p>
        </p:txBody>
      </p:sp>
    </p:spTree>
    <p:extLst>
      <p:ext uri="{BB962C8B-B14F-4D97-AF65-F5344CB8AC3E}">
        <p14:creationId xmlns:p14="http://schemas.microsoft.com/office/powerpoint/2010/main" val="16601409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Note, that currently Option</a:t>
            </a:r>
            <a:r>
              <a:rPr lang="en-GB" altLang="sl-SI" baseline="0" dirty="0" smtClean="0"/>
              <a:t> 2 is most commonly used. </a:t>
            </a:r>
            <a:endParaRPr lang="en-US" altLang="sl-SI" dirty="0" smtClean="0"/>
          </a:p>
        </p:txBody>
      </p:sp>
    </p:spTree>
    <p:extLst>
      <p:ext uri="{BB962C8B-B14F-4D97-AF65-F5344CB8AC3E}">
        <p14:creationId xmlns:p14="http://schemas.microsoft.com/office/powerpoint/2010/main" val="28007150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40543475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64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smtClean="0"/>
              <a:t>The boundary conditions are the assumed values of parameters throughout the transient. </a:t>
            </a:r>
          </a:p>
          <a:p>
            <a:pPr marL="247620" indent="-247620"/>
            <a:endParaRPr lang="en-GB" altLang="sl-SI" smtClean="0"/>
          </a:p>
          <a:p>
            <a:pPr marL="247620" indent="-247620" algn="ctr"/>
            <a:r>
              <a:rPr lang="en-GB" altLang="sl-SI" smtClean="0"/>
              <a:t>Examples of boundary conditions are the actuation of safety systems such as pumps and power supplies, leading to changes in flow rates, and external sources and sinks for mass and energy.</a:t>
            </a:r>
            <a:endParaRPr lang="en-US" altLang="sl-SI" smtClean="0"/>
          </a:p>
        </p:txBody>
      </p:sp>
    </p:spTree>
    <p:extLst>
      <p:ext uri="{BB962C8B-B14F-4D97-AF65-F5344CB8AC3E}">
        <p14:creationId xmlns:p14="http://schemas.microsoft.com/office/powerpoint/2010/main" val="21861983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US" altLang="sl-SI" dirty="0" smtClean="0"/>
              <a:t>Examples may include: for reactivity transients typically the beginning of cycle case should be assumed, since then the</a:t>
            </a:r>
            <a:r>
              <a:rPr lang="en-US" altLang="sl-SI" baseline="0" dirty="0" smtClean="0"/>
              <a:t> reactor core has the highest amount of fissile material, while for analyzing the radioactive releases due to an accident typically the end of cycle case is to be assumed, since then the core contains the highest amount of radioactive fission products. </a:t>
            </a:r>
            <a:endParaRPr lang="en-US" altLang="sl-SI" dirty="0" smtClean="0"/>
          </a:p>
        </p:txBody>
      </p:sp>
    </p:spTree>
    <p:extLst>
      <p:ext uri="{BB962C8B-B14F-4D97-AF65-F5344CB8AC3E}">
        <p14:creationId xmlns:p14="http://schemas.microsoft.com/office/powerpoint/2010/main" val="863846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20449647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27203985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3174942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ja-JP" baseline="0" dirty="0" smtClean="0"/>
          </a:p>
          <a:p>
            <a:pPr eaLnBrk="1" hangingPunct="1"/>
            <a:r>
              <a:rPr lang="en-GB" altLang="ja-JP" baseline="0" dirty="0" smtClean="0"/>
              <a:t>The text in the Textbook: “</a:t>
            </a:r>
            <a:r>
              <a:rPr lang="en-GB" altLang="ja-JP" dirty="0" smtClean="0"/>
              <a:t>They are to be carried out and documented by the organization responsible for operating the facility, are to be independently verified…” is not</a:t>
            </a:r>
            <a:r>
              <a:rPr lang="en-GB" altLang="ja-JP" baseline="0" dirty="0" smtClean="0"/>
              <a:t> a general requirement and is unrealistic in many cases, misleading. </a:t>
            </a:r>
            <a:endParaRPr lang="hu-HU" altLang="ja-JP" baseline="0" dirty="0" smtClean="0"/>
          </a:p>
          <a:p>
            <a:pPr eaLnBrk="1" hangingPunct="1"/>
            <a:r>
              <a:rPr lang="en-GB" altLang="ja-JP" baseline="0" dirty="0" smtClean="0"/>
              <a:t>The “independent verification” is unclear without explanation, thus shall be explained clearly. </a:t>
            </a:r>
            <a:r>
              <a:rPr lang="en-GB" altLang="ja-JP" baseline="0" noProof="0" dirty="0" smtClean="0"/>
              <a:t>The obligation is from GSR Part 4. Req. 21. A next subordinate requirement makes it clear:</a:t>
            </a:r>
          </a:p>
          <a:p>
            <a:pPr eaLnBrk="1" hangingPunct="1"/>
            <a:r>
              <a:rPr lang="en-US" altLang="sl-SI" noProof="0" dirty="0" smtClean="0"/>
              <a:t>4.67. The independent verification shall be performed by suitably qualified and experienced individuals or a group </a:t>
            </a:r>
            <a:r>
              <a:rPr lang="en-US" altLang="sl-SI" i="1" noProof="0" dirty="0" smtClean="0"/>
              <a:t>different from those who carried out the safety assessment</a:t>
            </a:r>
            <a:r>
              <a:rPr lang="en-US" altLang="sl-SI" noProof="0" dirty="0" smtClean="0"/>
              <a:t>. The aim of independent verification is to determine whether the safety assessment has been carried out in an acceptable way.</a:t>
            </a:r>
            <a:endParaRPr lang="en-GB" altLang="sl-SI" noProof="0" dirty="0" smtClean="0"/>
          </a:p>
        </p:txBody>
      </p:sp>
    </p:spTree>
    <p:extLst>
      <p:ext uri="{BB962C8B-B14F-4D97-AF65-F5344CB8AC3E}">
        <p14:creationId xmlns:p14="http://schemas.microsoft.com/office/powerpoint/2010/main" val="10588194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61328197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Development of the codes was supported by numerous experiments, among them being the loss-of-fluid tests (LOFT) and semi-scale experiments conducted in the 1970s and 1980s. The analysis includes consideration of blowdown of the primary system following the postulated pipe break, followed by </a:t>
            </a:r>
            <a:r>
              <a:rPr lang="en-GB" altLang="sl-SI" dirty="0" err="1" smtClean="0"/>
              <a:t>reflood</a:t>
            </a:r>
            <a:r>
              <a:rPr lang="en-GB" altLang="sl-SI" dirty="0" smtClean="0"/>
              <a:t> of the core by the ECCS, and finally long-term cooling by recirculation of water within the containment. The deterministic analysis is aimed at showing compliance with limits of a maximum cladding temperature of 1204°C and a maximum oxidation of less than 17% of the cladding thickness. The LBLOCA analysis is a classical illustration of deterministic safety analysis. </a:t>
            </a:r>
            <a:endParaRPr lang="en-US" altLang="sl-SI" dirty="0" smtClean="0"/>
          </a:p>
        </p:txBody>
      </p:sp>
    </p:spTree>
    <p:extLst>
      <p:ext uri="{BB962C8B-B14F-4D97-AF65-F5344CB8AC3E}">
        <p14:creationId xmlns:p14="http://schemas.microsoft.com/office/powerpoint/2010/main" val="39113414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73</a:t>
            </a:fld>
            <a:endParaRPr lang="sl-SI" altLang="sl-SI"/>
          </a:p>
        </p:txBody>
      </p:sp>
    </p:spTree>
    <p:extLst>
      <p:ext uri="{BB962C8B-B14F-4D97-AF65-F5344CB8AC3E}">
        <p14:creationId xmlns:p14="http://schemas.microsoft.com/office/powerpoint/2010/main" val="22744992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The 3</a:t>
            </a:r>
            <a:r>
              <a:rPr lang="en-GB" altLang="sl-SI" baseline="30000" dirty="0" smtClean="0"/>
              <a:t>rd</a:t>
            </a:r>
            <a:r>
              <a:rPr lang="en-GB" altLang="sl-SI" dirty="0" smtClean="0"/>
              <a:t> paragraph hints about the better heat removal option when some boiling takes place. </a:t>
            </a:r>
            <a:endParaRPr lang="en-US" altLang="sl-SI" dirty="0" smtClean="0"/>
          </a:p>
        </p:txBody>
      </p:sp>
    </p:spTree>
    <p:extLst>
      <p:ext uri="{BB962C8B-B14F-4D97-AF65-F5344CB8AC3E}">
        <p14:creationId xmlns:p14="http://schemas.microsoft.com/office/powerpoint/2010/main" val="16509058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In the</a:t>
            </a:r>
            <a:r>
              <a:rPr lang="en-GB" altLang="sl-SI" baseline="0" dirty="0" smtClean="0"/>
              <a:t> best estimate approach the best possible physical models are applied together with the most accurate data (physical parameters of the materials, technology data, etc.). No intentional conservative distortion of these data are applied. However, when no accurate data are available, then still conservative assumptions shall be made.</a:t>
            </a:r>
            <a:endParaRPr lang="en-US" altLang="sl-SI" dirty="0" smtClean="0"/>
          </a:p>
        </p:txBody>
      </p:sp>
    </p:spTree>
    <p:extLst>
      <p:ext uri="{BB962C8B-B14F-4D97-AF65-F5344CB8AC3E}">
        <p14:creationId xmlns:p14="http://schemas.microsoft.com/office/powerpoint/2010/main" val="9283710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22214810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US" altLang="sl-SI" dirty="0" smtClean="0"/>
              <a:t>There exists a well elaborated statistical methodology to determine way of varying the input</a:t>
            </a:r>
            <a:r>
              <a:rPr lang="en-US" altLang="sl-SI" baseline="0" dirty="0" smtClean="0"/>
              <a:t> parameters in order to get the requested uncertainty with pre-defined accuracy. </a:t>
            </a:r>
            <a:endParaRPr lang="en-US" altLang="sl-SI" dirty="0" smtClean="0"/>
          </a:p>
        </p:txBody>
      </p:sp>
    </p:spTree>
    <p:extLst>
      <p:ext uri="{BB962C8B-B14F-4D97-AF65-F5344CB8AC3E}">
        <p14:creationId xmlns:p14="http://schemas.microsoft.com/office/powerpoint/2010/main" val="17983479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Note that the first 95% quantifies the probability of not exceeding the criterion, while the 2</a:t>
            </a:r>
            <a:r>
              <a:rPr lang="en-GB" altLang="sl-SI" baseline="30000" dirty="0" smtClean="0"/>
              <a:t>nd</a:t>
            </a:r>
            <a:r>
              <a:rPr lang="en-GB" altLang="sl-SI" dirty="0" smtClean="0"/>
              <a:t> 95% quantifies the accuracy of that statement.</a:t>
            </a:r>
          </a:p>
          <a:p>
            <a:pPr marL="247620" indent="-247620"/>
            <a:endParaRPr lang="en-US" altLang="sl-SI" dirty="0" smtClean="0"/>
          </a:p>
        </p:txBody>
      </p:sp>
    </p:spTree>
    <p:extLst>
      <p:ext uri="{BB962C8B-B14F-4D97-AF65-F5344CB8AC3E}">
        <p14:creationId xmlns:p14="http://schemas.microsoft.com/office/powerpoint/2010/main" val="74675656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Using Best Estimate plus Uncertainty (BEPU) approach leads to the distribution of code predictions/results for the most limiting value of the safety variable (for example the peak clad temperature during transient). This distribution is a consequence of uncertainties in the initial and boundary conditions as well as in the computer model.</a:t>
            </a:r>
          </a:p>
          <a:p>
            <a:pPr marL="247620" indent="-247620"/>
            <a:r>
              <a:rPr lang="en-GB" altLang="sl-SI" dirty="0" smtClean="0"/>
              <a:t>On the other hand, distribution of failures is a consequence of the fact that failures are random and our knowledge of the precise phenomena that can cause the failure is limited.</a:t>
            </a:r>
          </a:p>
          <a:p>
            <a:pPr marL="247620" indent="-247620"/>
            <a:r>
              <a:rPr lang="en-GB" altLang="sl-SI" dirty="0" smtClean="0"/>
              <a:t>Assuming that both distributions (of code predictions and of actual failures) follow a Gaussian distribution leads us to the concept of licensing margin as illustrated in Fig. 7.1.</a:t>
            </a:r>
            <a:endParaRPr lang="en-US" altLang="sl-SI" dirty="0" smtClean="0"/>
          </a:p>
        </p:txBody>
      </p:sp>
    </p:spTree>
    <p:extLst>
      <p:ext uri="{BB962C8B-B14F-4D97-AF65-F5344CB8AC3E}">
        <p14:creationId xmlns:p14="http://schemas.microsoft.com/office/powerpoint/2010/main" val="114355993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sl-SI" b="1" smtClean="0"/>
              <a:t>Figure 7.1:</a:t>
            </a:r>
            <a:r>
              <a:rPr lang="en-GB" altLang="sl-SI" smtClean="0"/>
              <a:t> Probability densities for load and strength /capacity.</a:t>
            </a:r>
          </a:p>
          <a:p>
            <a:pPr eaLnBrk="1" hangingPunct="1"/>
            <a:endParaRPr lang="en-GB" altLang="sl-SI" smtClean="0"/>
          </a:p>
          <a:p>
            <a:pPr eaLnBrk="1" hangingPunct="1"/>
            <a:r>
              <a:rPr lang="en-GB" altLang="sl-SI" smtClean="0"/>
              <a:t>In this figure the Total margin (sometimes also defined as Safety margin) is the range between two dotted lines; the left one representing 95/95 value of calculated results and the right one the start of non-negligible failure probability</a:t>
            </a:r>
            <a:endParaRPr lang="en-US" altLang="sl-SI" smtClean="0"/>
          </a:p>
        </p:txBody>
      </p:sp>
    </p:spTree>
    <p:extLst>
      <p:ext uri="{BB962C8B-B14F-4D97-AF65-F5344CB8AC3E}">
        <p14:creationId xmlns:p14="http://schemas.microsoft.com/office/powerpoint/2010/main" val="3293827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sl-SI" dirty="0" smtClean="0"/>
              <a:t>The last paragraph is related to data in the sense that on the basis</a:t>
            </a:r>
            <a:r>
              <a:rPr lang="en-US" altLang="sl-SI" baseline="0" dirty="0" smtClean="0"/>
              <a:t> of the analysis results, specific qualification conditions are resulted, to which the related SSCs shall be qualified. The qualification requirements may result in changes in the design, i.e. selection of different materials, different arrangement, etc. Such changes may require modifications in the safety analyses as well, thus creating an iteration during the design phase.</a:t>
            </a:r>
            <a:endParaRPr lang="en-US" altLang="sl-SI" dirty="0" smtClean="0"/>
          </a:p>
        </p:txBody>
      </p:sp>
    </p:spTree>
    <p:extLst>
      <p:ext uri="{BB962C8B-B14F-4D97-AF65-F5344CB8AC3E}">
        <p14:creationId xmlns:p14="http://schemas.microsoft.com/office/powerpoint/2010/main" val="238348697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76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In order to illustrate the way in which the available licensing margin is expected to increase as one goes from Option 1 to Option 3 we compare the results of a single calculation for Option 3 with results of calculations using Options 1 and 2. This is illustrated in Figure 7.2.</a:t>
            </a:r>
          </a:p>
          <a:p>
            <a:pPr marL="247620" indent="-247620"/>
            <a:endParaRPr lang="en-GB" altLang="sl-SI" dirty="0" smtClean="0"/>
          </a:p>
          <a:p>
            <a:pPr marL="247620" indent="-247620"/>
            <a:r>
              <a:rPr lang="en-GB" altLang="sl-SI" dirty="0" smtClean="0"/>
              <a:t>Clearly, by</a:t>
            </a:r>
            <a:r>
              <a:rPr lang="en-GB" altLang="sl-SI" baseline="0" dirty="0" smtClean="0"/>
              <a:t> using</a:t>
            </a:r>
            <a:r>
              <a:rPr lang="en-GB" altLang="sl-SI" dirty="0" smtClean="0"/>
              <a:t> more precise calculations and by avoiding</a:t>
            </a:r>
            <a:r>
              <a:rPr lang="en-GB" altLang="sl-SI" baseline="0" dirty="0" smtClean="0"/>
              <a:t> unnecessary conservativism the licensing margin increases which may allow some economic enhancements, e.g. power up-rating.</a:t>
            </a:r>
            <a:endParaRPr lang="en-US" altLang="sl-SI" dirty="0" smtClean="0"/>
          </a:p>
        </p:txBody>
      </p:sp>
    </p:spTree>
    <p:extLst>
      <p:ext uri="{BB962C8B-B14F-4D97-AF65-F5344CB8AC3E}">
        <p14:creationId xmlns:p14="http://schemas.microsoft.com/office/powerpoint/2010/main" val="38428563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82</a:t>
            </a:fld>
            <a:endParaRPr lang="sl-SI" altLang="sl-SI"/>
          </a:p>
        </p:txBody>
      </p:sp>
    </p:spTree>
    <p:extLst>
      <p:ext uri="{BB962C8B-B14F-4D97-AF65-F5344CB8AC3E}">
        <p14:creationId xmlns:p14="http://schemas.microsoft.com/office/powerpoint/2010/main" val="153923339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84</a:t>
            </a:fld>
            <a:endParaRPr lang="sl-SI" altLang="sl-SI"/>
          </a:p>
        </p:txBody>
      </p:sp>
    </p:spTree>
    <p:extLst>
      <p:ext uri="{BB962C8B-B14F-4D97-AF65-F5344CB8AC3E}">
        <p14:creationId xmlns:p14="http://schemas.microsoft.com/office/powerpoint/2010/main" val="325639478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2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b="1" dirty="0" smtClean="0"/>
              <a:t>A sensitivity analysis</a:t>
            </a:r>
            <a:r>
              <a:rPr lang="en-GB" altLang="sl-SI" dirty="0" smtClean="0"/>
              <a:t> includes a systematic variation of the individual code input variables and the individual parameters that are used in models, to determine their influence on the results of the calculations.</a:t>
            </a:r>
            <a:endParaRPr lang="en-GB" altLang="sl-SI" b="1" dirty="0" smtClean="0"/>
          </a:p>
          <a:p>
            <a:pPr marL="247620" indent="-247620"/>
            <a:r>
              <a:rPr lang="en-GB" altLang="sl-SI" b="1" dirty="0" smtClean="0"/>
              <a:t>An uncertainty analysis</a:t>
            </a:r>
            <a:r>
              <a:rPr lang="en-GB" altLang="sl-SI" dirty="0" smtClean="0"/>
              <a:t> addresses the uncertainties in the code models, in the plant model and in the plant data, including uncertainties in measurements and uncertainties in calibration, for the analysis of each individual event. The overall uncertainty in the results of a calculation should be obtained by combining the uncertainties associated with each individual input.</a:t>
            </a:r>
          </a:p>
          <a:p>
            <a:pPr marL="247620" indent="-247620"/>
            <a:endParaRPr lang="en-GB" altLang="sl-SI" dirty="0" smtClean="0"/>
          </a:p>
          <a:p>
            <a:pPr marL="247620" indent="-247620"/>
            <a:r>
              <a:rPr lang="en-GB" altLang="sl-SI" b="1" dirty="0" smtClean="0"/>
              <a:t>Note</a:t>
            </a:r>
            <a:r>
              <a:rPr lang="en-GB" altLang="sl-SI" dirty="0" smtClean="0"/>
              <a:t> that</a:t>
            </a:r>
            <a:r>
              <a:rPr lang="en-GB" altLang="sl-SI" baseline="0" dirty="0" smtClean="0"/>
              <a:t> when a model has a high sensitivity to a given input parameter, then the uncertainty of that parameter also highly influences the uncertainty of results of the analysis. </a:t>
            </a:r>
            <a:r>
              <a:rPr lang="en-GB" altLang="sl-SI" dirty="0" smtClean="0"/>
              <a:t> </a:t>
            </a:r>
            <a:endParaRPr lang="en-US" altLang="sl-SI" dirty="0" smtClean="0"/>
          </a:p>
        </p:txBody>
      </p:sp>
    </p:spTree>
    <p:extLst>
      <p:ext uri="{BB962C8B-B14F-4D97-AF65-F5344CB8AC3E}">
        <p14:creationId xmlns:p14="http://schemas.microsoft.com/office/powerpoint/2010/main" val="22749609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17338554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93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Examples</a:t>
            </a:r>
            <a:r>
              <a:rPr lang="en-GB" altLang="sl-SI" baseline="0" dirty="0" smtClean="0"/>
              <a:t> may be some material parameters, e.g. specific heat or viscosity of a fluid, etc. The uncertainties of these parameters should be given in the appropriate sources of the parameters.</a:t>
            </a:r>
            <a:endParaRPr lang="en-US" altLang="sl-SI" dirty="0" smtClean="0"/>
          </a:p>
        </p:txBody>
      </p:sp>
    </p:spTree>
    <p:extLst>
      <p:ext uri="{BB962C8B-B14F-4D97-AF65-F5344CB8AC3E}">
        <p14:creationId xmlns:p14="http://schemas.microsoft.com/office/powerpoint/2010/main" val="18993101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14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US" altLang="sl-SI" dirty="0" smtClean="0"/>
              <a:t>The</a:t>
            </a:r>
            <a:r>
              <a:rPr lang="en-US" altLang="sl-SI" baseline="0" dirty="0" smtClean="0"/>
              <a:t> examples include any technological parameter (pressure, temperature, flow rate, neutron flux, etc.) and also the actual material compositions of the equipment (</a:t>
            </a:r>
            <a:r>
              <a:rPr lang="en-US" altLang="sl-SI" baseline="0" dirty="0" err="1" smtClean="0"/>
              <a:t>e.g</a:t>
            </a:r>
            <a:r>
              <a:rPr lang="en-US" altLang="sl-SI" baseline="0" dirty="0" smtClean="0"/>
              <a:t> alloy composition) . The uncertainties of latter types of parameters are typically given by the manufacturer, while the uncertainties of the former types are determined by the behavior of the technology. These uncertainties sometimes can only be determined experimentally. </a:t>
            </a:r>
            <a:endParaRPr lang="en-US" altLang="sl-SI" dirty="0" smtClean="0"/>
          </a:p>
        </p:txBody>
      </p:sp>
    </p:spTree>
    <p:extLst>
      <p:ext uri="{BB962C8B-B14F-4D97-AF65-F5344CB8AC3E}">
        <p14:creationId xmlns:p14="http://schemas.microsoft.com/office/powerpoint/2010/main" val="416138865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397135396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34876403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96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2213363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sl-SI" dirty="0" smtClean="0"/>
              <a:t>The</a:t>
            </a:r>
            <a:r>
              <a:rPr lang="en-US" altLang="sl-SI" baseline="0" dirty="0" smtClean="0"/>
              <a:t> Requirement 16 of SSR-2/1 states that the PIE-s shall be selected so that </a:t>
            </a:r>
            <a:r>
              <a:rPr lang="en-US" altLang="sl-SI" i="1" baseline="0" dirty="0" smtClean="0"/>
              <a:t>all foreseeable events </a:t>
            </a:r>
            <a:r>
              <a:rPr lang="en-US" altLang="sl-SI" baseline="0" dirty="0" smtClean="0"/>
              <a:t>shall be covered. This is one of the most important tasks to be performed with respect to the DSA. Note, that a specific sub-chapter deals with the PIEs.</a:t>
            </a:r>
          </a:p>
          <a:p>
            <a:pPr eaLnBrk="1" hangingPunct="1"/>
            <a:endParaRPr lang="en-US" altLang="sl-SI" baseline="0" dirty="0" smtClean="0"/>
          </a:p>
          <a:p>
            <a:pPr eaLnBrk="1" hangingPunct="1"/>
            <a:r>
              <a:rPr lang="en-US" altLang="sl-SI" baseline="0" dirty="0" smtClean="0"/>
              <a:t>The initial operational states are to be selected also according to the principle that all possible initial operational states shall be covered in the analyses, at least in the sense of </a:t>
            </a:r>
            <a:r>
              <a:rPr lang="en-US" altLang="sl-SI" i="1" baseline="0" dirty="0" smtClean="0"/>
              <a:t>bounding </a:t>
            </a:r>
            <a:r>
              <a:rPr lang="en-US" altLang="sl-SI" i="0" baseline="0" dirty="0" smtClean="0"/>
              <a:t>(i.e. full power, low power, shut down state, high burnup, low burnup, high </a:t>
            </a:r>
            <a:r>
              <a:rPr lang="en-US" altLang="sl-SI" i="0" baseline="0" dirty="0" err="1" smtClean="0"/>
              <a:t>Xe</a:t>
            </a:r>
            <a:r>
              <a:rPr lang="en-US" altLang="sl-SI" i="0" baseline="0" dirty="0" smtClean="0"/>
              <a:t> content, transient, etc.) </a:t>
            </a:r>
          </a:p>
          <a:p>
            <a:pPr eaLnBrk="1" hangingPunct="1"/>
            <a:endParaRPr lang="en-US" altLang="sl-SI" i="0" baseline="0" dirty="0" smtClean="0"/>
          </a:p>
          <a:p>
            <a:pPr eaLnBrk="1" hangingPunct="1"/>
            <a:r>
              <a:rPr lang="en-US" altLang="sl-SI" i="0" baseline="0" dirty="0" smtClean="0"/>
              <a:t>The “rules” are such that e.g. for a given period of time no operator actions are assumed, only the automatic actions are considered.  Also some specific rules are applicable about the assumed configuration of the plant.</a:t>
            </a:r>
          </a:p>
          <a:p>
            <a:pPr eaLnBrk="1" hangingPunct="1"/>
            <a:endParaRPr lang="en-US" altLang="sl-SI" dirty="0" smtClean="0"/>
          </a:p>
        </p:txBody>
      </p:sp>
    </p:spTree>
    <p:extLst>
      <p:ext uri="{BB962C8B-B14F-4D97-AF65-F5344CB8AC3E}">
        <p14:creationId xmlns:p14="http://schemas.microsoft.com/office/powerpoint/2010/main" val="170383652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16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smtClean="0"/>
              <a:t>A plant input model should be used to define the status of the initial conditions and boundary conditions of the plant and the availability and performance of equipment. These conditions include the initial power, the pump performance, the valve actuation times and the functioning of the control systems. Uncertainties associated with the initial conditions and boundary conditions and the characterization and performance of equipment should be taken into account in the analysis. </a:t>
            </a:r>
            <a:endParaRPr lang="en-US" altLang="sl-SI" smtClean="0"/>
          </a:p>
        </p:txBody>
      </p:sp>
    </p:spTree>
    <p:extLst>
      <p:ext uri="{BB962C8B-B14F-4D97-AF65-F5344CB8AC3E}">
        <p14:creationId xmlns:p14="http://schemas.microsoft.com/office/powerpoint/2010/main" val="28127018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94</a:t>
            </a:fld>
            <a:endParaRPr lang="sl-SI" altLang="sl-SI"/>
          </a:p>
        </p:txBody>
      </p:sp>
    </p:spTree>
    <p:extLst>
      <p:ext uri="{BB962C8B-B14F-4D97-AF65-F5344CB8AC3E}">
        <p14:creationId xmlns:p14="http://schemas.microsoft.com/office/powerpoint/2010/main" val="227449923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177321015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Note that these codes are also used when Option 2 is applied, i.e. Best estimate codes with conservative initial and boundary conditions.</a:t>
            </a:r>
            <a:endParaRPr lang="en-US" altLang="sl-SI" dirty="0" smtClean="0"/>
          </a:p>
        </p:txBody>
      </p:sp>
    </p:spTree>
    <p:extLst>
      <p:ext uri="{BB962C8B-B14F-4D97-AF65-F5344CB8AC3E}">
        <p14:creationId xmlns:p14="http://schemas.microsoft.com/office/powerpoint/2010/main" val="66399441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smtClean="0"/>
              <a:t>As well as using many large and small experimental facilities for their validation, confidence in these codes has been established by comparing the results that they produce for the same transient [8]. The validation of codes is discussed further in Section 9.</a:t>
            </a:r>
          </a:p>
          <a:p>
            <a:pPr marL="247620" indent="-247620" algn="ctr"/>
            <a:endParaRPr lang="en-GB" altLang="sl-SI" smtClean="0"/>
          </a:p>
          <a:p>
            <a:pPr marL="247620" indent="-247620" algn="ctr"/>
            <a:r>
              <a:rPr lang="en-GB" altLang="sl-SI" smtClean="0"/>
              <a:t>Among the commonly used codes are: ATHLET (Germany) [9], CATHARE (France) [10] RELAP5 (USA) [11, 12] and TRACE (USA) [13].</a:t>
            </a:r>
            <a:endParaRPr lang="en-US" altLang="sl-SI" smtClean="0"/>
          </a:p>
        </p:txBody>
      </p:sp>
    </p:spTree>
    <p:extLst>
      <p:ext uri="{BB962C8B-B14F-4D97-AF65-F5344CB8AC3E}">
        <p14:creationId xmlns:p14="http://schemas.microsoft.com/office/powerpoint/2010/main" val="136239265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smtClean="0"/>
              <a:t>The class of </a:t>
            </a:r>
            <a:r>
              <a:rPr lang="en-GB" altLang="sl-SI" b="1" smtClean="0"/>
              <a:t>‘core physics codes’</a:t>
            </a:r>
            <a:r>
              <a:rPr lang="en-GB" altLang="sl-SI" smtClean="0"/>
              <a:t> includes computational tools that are specialized for performing detailed core physics calculations, including calculations of the neutron flux, calculations of the detailed power distribution (two dimensional or three dimensional), criticality, long term burn-up, fuel management and refuelling calculations.</a:t>
            </a:r>
            <a:endParaRPr lang="en-US" altLang="sl-SI" smtClean="0"/>
          </a:p>
        </p:txBody>
      </p:sp>
    </p:spTree>
    <p:extLst>
      <p:ext uri="{BB962C8B-B14F-4D97-AF65-F5344CB8AC3E}">
        <p14:creationId xmlns:p14="http://schemas.microsoft.com/office/powerpoint/2010/main" val="23596798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167645548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40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Note</a:t>
            </a:r>
            <a:r>
              <a:rPr lang="en-GB" altLang="sl-SI" baseline="0" dirty="0" smtClean="0"/>
              <a:t>  that the ASME Boiler and Pressure Vessel Code is not a computer code, but an industrial standard.</a:t>
            </a:r>
            <a:endParaRPr lang="en-US" altLang="sl-SI" dirty="0" smtClean="0"/>
          </a:p>
        </p:txBody>
      </p:sp>
    </p:spTree>
    <p:extLst>
      <p:ext uri="{BB962C8B-B14F-4D97-AF65-F5344CB8AC3E}">
        <p14:creationId xmlns:p14="http://schemas.microsoft.com/office/powerpoint/2010/main" val="418729155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60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198261354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81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sl-SI" dirty="0" smtClean="0"/>
          </a:p>
        </p:txBody>
      </p:sp>
    </p:spTree>
    <p:extLst>
      <p:ext uri="{BB962C8B-B14F-4D97-AF65-F5344CB8AC3E}">
        <p14:creationId xmlns:p14="http://schemas.microsoft.com/office/powerpoint/2010/main" val="3093932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ja-JP" dirty="0" smtClean="0"/>
              <a:t>The quotation given in</a:t>
            </a:r>
            <a:r>
              <a:rPr lang="en-GB" altLang="ja-JP" baseline="0" dirty="0" smtClean="0"/>
              <a:t> the textbook is incorrect and can be misinterpreted. The slide above is very close to the correct quotation </a:t>
            </a:r>
            <a:r>
              <a:rPr lang="en-GB" altLang="ja-JP" baseline="0" noProof="0" dirty="0" smtClean="0"/>
              <a:t>from SSR-2/1 (Rev. 1):</a:t>
            </a:r>
          </a:p>
          <a:p>
            <a:endParaRPr lang="hu-HU"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5.75. The deterministic safety analysis shall mainly provide:</a:t>
            </a:r>
          </a:p>
          <a:p>
            <a:r>
              <a:rPr lang="en-US" sz="1200" b="0" i="0" u="none" strike="noStrike" kern="1200" baseline="0" dirty="0" smtClean="0">
                <a:solidFill>
                  <a:schemeClr val="tx1"/>
                </a:solidFill>
                <a:latin typeface="+mn-lt"/>
                <a:ea typeface="+mn-ea"/>
                <a:cs typeface="+mn-cs"/>
              </a:rPr>
              <a:t>(a) Establishment and confirmation of the design bases for all items important to safety;</a:t>
            </a:r>
          </a:p>
          <a:p>
            <a:r>
              <a:rPr lang="en-US" sz="1200" b="0" i="0" u="none" strike="noStrike" kern="1200" baseline="0" dirty="0" smtClean="0">
                <a:solidFill>
                  <a:schemeClr val="tx1"/>
                </a:solidFill>
                <a:latin typeface="+mn-lt"/>
                <a:ea typeface="+mn-ea"/>
                <a:cs typeface="+mn-cs"/>
              </a:rPr>
              <a:t>(b) Characterization of the postulated initiating events that are appropriate for the site and the design of the plant;</a:t>
            </a:r>
          </a:p>
          <a:p>
            <a:r>
              <a:rPr lang="en-US" sz="1200" b="0" i="0" u="none" strike="noStrike" kern="1200" baseline="0" dirty="0" smtClean="0">
                <a:solidFill>
                  <a:schemeClr val="tx1"/>
                </a:solidFill>
                <a:latin typeface="+mn-lt"/>
                <a:ea typeface="+mn-ea"/>
                <a:cs typeface="+mn-cs"/>
              </a:rPr>
              <a:t>(c) Analysis and evaluation of event sequences that result from postulated initiating events, to confirm the qualification requirements;</a:t>
            </a:r>
          </a:p>
          <a:p>
            <a:r>
              <a:rPr lang="en-US" sz="1200" b="0" i="0" u="none" strike="noStrike" kern="1200" baseline="0" dirty="0" smtClean="0">
                <a:solidFill>
                  <a:schemeClr val="tx1"/>
                </a:solidFill>
                <a:latin typeface="+mn-lt"/>
                <a:ea typeface="+mn-ea"/>
                <a:cs typeface="+mn-cs"/>
              </a:rPr>
              <a:t>(d) Comparison of the results of the analysis with acceptance criteria, design limits, dose limits and acceptable limits for purposes of radiation protection;</a:t>
            </a:r>
          </a:p>
          <a:p>
            <a:r>
              <a:rPr lang="en-US" sz="1200" b="0" i="0" u="none" strike="noStrike" kern="1200" baseline="0" dirty="0" smtClean="0">
                <a:solidFill>
                  <a:schemeClr val="tx1"/>
                </a:solidFill>
                <a:latin typeface="+mn-lt"/>
                <a:ea typeface="+mn-ea"/>
                <a:cs typeface="+mn-cs"/>
              </a:rPr>
              <a:t>(e) Demonstration that the management of anticipated operational occurrences and design basis accidents is possible by safety actions for the automatic actuation of safety systems in combination with prescribed actions by the operator;</a:t>
            </a:r>
            <a:endParaRPr lang="hu-HU"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 Demonstration that the management of design extension conditions is possible by the automatic actuation of safety systems and the use of safety features in combination with expected actions by the operator.</a:t>
            </a:r>
          </a:p>
          <a:p>
            <a:endParaRPr lang="en-US" sz="1200" b="0" i="0" u="none" strike="noStrike" kern="1200" baseline="0" dirty="0" smtClean="0">
              <a:solidFill>
                <a:schemeClr val="tx1"/>
              </a:solidFill>
              <a:latin typeface="+mn-lt"/>
              <a:ea typeface="+mn-ea"/>
              <a:cs typeface="+mn-cs"/>
            </a:endParaRPr>
          </a:p>
          <a:p>
            <a:pPr eaLnBrk="1" hangingPunct="1"/>
            <a:endParaRPr lang="en-US" altLang="sl-SI" dirty="0" smtClean="0"/>
          </a:p>
        </p:txBody>
      </p:sp>
    </p:spTree>
    <p:extLst>
      <p:ext uri="{BB962C8B-B14F-4D97-AF65-F5344CB8AC3E}">
        <p14:creationId xmlns:p14="http://schemas.microsoft.com/office/powerpoint/2010/main" val="180679249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b="1" dirty="0" smtClean="0"/>
              <a:t>Computational fluid dynamics codes </a:t>
            </a:r>
            <a:r>
              <a:rPr lang="en-GB" altLang="sl-SI" b="0" dirty="0" smtClean="0"/>
              <a:t>(CFD codes) solve the </a:t>
            </a:r>
            <a:r>
              <a:rPr lang="en-GB" altLang="sl-SI" b="0" dirty="0" err="1" smtClean="0"/>
              <a:t>Navier</a:t>
            </a:r>
            <a:r>
              <a:rPr lang="en-GB" altLang="sl-SI" b="0" dirty="0" smtClean="0"/>
              <a:t>-Stocks equation, which is the most detailed physical description of the behaviour of a single phase fluid (compressible</a:t>
            </a:r>
            <a:r>
              <a:rPr lang="en-GB" altLang="sl-SI" b="0" baseline="0" dirty="0" smtClean="0"/>
              <a:t> or incompressible). </a:t>
            </a:r>
            <a:endParaRPr lang="en-US" altLang="sl-SI" b="0" dirty="0" smtClean="0"/>
          </a:p>
        </p:txBody>
      </p:sp>
    </p:spTree>
    <p:extLst>
      <p:ext uri="{BB962C8B-B14F-4D97-AF65-F5344CB8AC3E}">
        <p14:creationId xmlns:p14="http://schemas.microsoft.com/office/powerpoint/2010/main" val="110506963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22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b="1" dirty="0" smtClean="0"/>
              <a:t>Coupled codes</a:t>
            </a:r>
            <a:r>
              <a:rPr lang="en-GB" altLang="sl-SI" dirty="0" smtClean="0"/>
              <a:t> include those computational tools that are formed by the combination of codes belonging to two or more classes. Examples of coupled codes are codes that combine three-dimensional neutron kinetics and system thermo-hydraulics, or pressurized thermal shock codes, which combine thermo-hydraulics, stress analysis and fracture mechanics.</a:t>
            </a:r>
          </a:p>
          <a:p>
            <a:pPr marL="247620" indent="-247620"/>
            <a:r>
              <a:rPr lang="en-GB" altLang="sl-SI" dirty="0" smtClean="0"/>
              <a:t>The quality of best estimate codes should be ensured when they are used for designing and licensing. Validation and verification are essential steps in qualifying any computational method as discussed in this Section.</a:t>
            </a:r>
            <a:endParaRPr lang="en-US" altLang="sl-SI" dirty="0" smtClean="0"/>
          </a:p>
        </p:txBody>
      </p:sp>
    </p:spTree>
    <p:extLst>
      <p:ext uri="{BB962C8B-B14F-4D97-AF65-F5344CB8AC3E}">
        <p14:creationId xmlns:p14="http://schemas.microsoft.com/office/powerpoint/2010/main" val="47306625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106</a:t>
            </a:fld>
            <a:endParaRPr lang="sl-SI" altLang="sl-SI"/>
          </a:p>
        </p:txBody>
      </p:sp>
    </p:spTree>
    <p:extLst>
      <p:ext uri="{BB962C8B-B14F-4D97-AF65-F5344CB8AC3E}">
        <p14:creationId xmlns:p14="http://schemas.microsoft.com/office/powerpoint/2010/main" val="84693420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70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GB" altLang="sl-SI" dirty="0" smtClean="0"/>
          </a:p>
        </p:txBody>
      </p:sp>
    </p:spTree>
    <p:extLst>
      <p:ext uri="{BB962C8B-B14F-4D97-AF65-F5344CB8AC3E}">
        <p14:creationId xmlns:p14="http://schemas.microsoft.com/office/powerpoint/2010/main" val="230305051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90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The 2</a:t>
            </a:r>
            <a:r>
              <a:rPr lang="en-GB" altLang="sl-SI" baseline="30000" dirty="0" smtClean="0"/>
              <a:t>nd</a:t>
            </a:r>
            <a:r>
              <a:rPr lang="en-GB" altLang="sl-SI" dirty="0" smtClean="0"/>
              <a:t> paragraph talks about the validity range</a:t>
            </a:r>
            <a:r>
              <a:rPr lang="en-GB" altLang="sl-SI" baseline="0" dirty="0" smtClean="0"/>
              <a:t> of the given computer code. Any may only be applied within the range of its validity. This range shall be clearly specified.</a:t>
            </a:r>
            <a:endParaRPr lang="en-GB" altLang="sl-SI" dirty="0" smtClean="0"/>
          </a:p>
        </p:txBody>
      </p:sp>
    </p:spTree>
    <p:extLst>
      <p:ext uri="{BB962C8B-B14F-4D97-AF65-F5344CB8AC3E}">
        <p14:creationId xmlns:p14="http://schemas.microsoft.com/office/powerpoint/2010/main" val="333542547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sl-SI" dirty="0" smtClean="0"/>
              <a:t>The experiments or tests are carried out</a:t>
            </a:r>
            <a:r>
              <a:rPr lang="en-GB" altLang="sl-SI" baseline="0" dirty="0" smtClean="0"/>
              <a:t> by specifically designed thermal-hydraulic stands that are capable of modelling experimentally several specific situations which are to be </a:t>
            </a:r>
            <a:r>
              <a:rPr lang="en-GB" altLang="sl-SI" baseline="0" dirty="0" err="1" smtClean="0"/>
              <a:t>anaylized</a:t>
            </a:r>
            <a:r>
              <a:rPr lang="en-GB" altLang="sl-SI" baseline="0" dirty="0" smtClean="0"/>
              <a:t> by the safety analyses. </a:t>
            </a:r>
            <a:endParaRPr lang="en-GB" altLang="sl-SI" dirty="0" smtClean="0"/>
          </a:p>
        </p:txBody>
      </p:sp>
    </p:spTree>
    <p:extLst>
      <p:ext uri="{BB962C8B-B14F-4D97-AF65-F5344CB8AC3E}">
        <p14:creationId xmlns:p14="http://schemas.microsoft.com/office/powerpoint/2010/main" val="335366547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31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GB" altLang="sl-SI" dirty="0" smtClean="0"/>
          </a:p>
        </p:txBody>
      </p:sp>
    </p:spTree>
    <p:extLst>
      <p:ext uri="{BB962C8B-B14F-4D97-AF65-F5344CB8AC3E}">
        <p14:creationId xmlns:p14="http://schemas.microsoft.com/office/powerpoint/2010/main" val="258944991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A7B3FF0-3734-4EF8-9F19-A555F3494E08}" type="slidenum">
              <a:rPr lang="sl-SI" altLang="sl-SI" smtClean="0"/>
              <a:pPr>
                <a:defRPr/>
              </a:pPr>
              <a:t>112</a:t>
            </a:fld>
            <a:endParaRPr lang="sl-SI" altLang="sl-SI"/>
          </a:p>
        </p:txBody>
      </p:sp>
    </p:spTree>
    <p:extLst>
      <p:ext uri="{BB962C8B-B14F-4D97-AF65-F5344CB8AC3E}">
        <p14:creationId xmlns:p14="http://schemas.microsoft.com/office/powerpoint/2010/main" val="426947395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GB" altLang="sl-SI" dirty="0" smtClean="0"/>
          </a:p>
        </p:txBody>
      </p:sp>
    </p:spTree>
    <p:extLst>
      <p:ext uri="{BB962C8B-B14F-4D97-AF65-F5344CB8AC3E}">
        <p14:creationId xmlns:p14="http://schemas.microsoft.com/office/powerpoint/2010/main" val="171486039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82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buFontTx/>
              <a:buChar char="•"/>
            </a:pPr>
            <a:endParaRPr lang="en-GB" altLang="sl-SI" dirty="0" smtClean="0"/>
          </a:p>
        </p:txBody>
      </p:sp>
    </p:spTree>
    <p:extLst>
      <p:ext uri="{BB962C8B-B14F-4D97-AF65-F5344CB8AC3E}">
        <p14:creationId xmlns:p14="http://schemas.microsoft.com/office/powerpoint/2010/main" val="6523521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80000"/>
            <a:ext cx="2717862"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6576" y="73943"/>
            <a:ext cx="200025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chemeClr val="bg1"/>
                </a:solidFill>
                <a:latin typeface="Calibri" panose="020F0502020204030204" pitchFamily="34" charset="0"/>
                <a:ea typeface="+mn-ea"/>
                <a:cs typeface="+mn-cs"/>
              </a:rPr>
              <a:t>Basic Professional Training Course on</a:t>
            </a:r>
            <a:r>
              <a:rPr lang="en-US" sz="1600" b="1" kern="1200" dirty="0" smtClean="0">
                <a:solidFill>
                  <a:schemeClr val="bg1"/>
                </a:solidFill>
                <a:latin typeface="Calibri" panose="020F0502020204030204" pitchFamily="34" charset="0"/>
                <a:ea typeface="+mn-ea"/>
                <a:cs typeface="+mn-cs"/>
              </a:rPr>
              <a:t> Nuclear Safety</a:t>
            </a:r>
            <a:endParaRPr lang="hu-HU" sz="1600" b="1"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Ghana </a:t>
            </a:r>
            <a:r>
              <a:rPr lang="en-US" sz="1400" b="0" kern="1200" dirty="0" smtClean="0">
                <a:solidFill>
                  <a:schemeClr val="bg1"/>
                </a:solidFill>
                <a:latin typeface="Calibri" panose="020F0502020204030204" pitchFamily="34" charset="0"/>
                <a:ea typeface="+mn-ea"/>
                <a:cs typeface="+mn-cs"/>
              </a:rPr>
              <a:t>Nuclear Regulatory Authority</a:t>
            </a:r>
            <a:endParaRPr lang="hu-HU" sz="1400" b="0"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chemeClr val="bg1"/>
                </a:solidFill>
                <a:latin typeface="Calibri" panose="020F0502020204030204" pitchFamily="34" charset="0"/>
                <a:ea typeface="+mn-ea"/>
                <a:cs typeface="+mn-cs"/>
              </a:rPr>
              <a:t>7 - 18 May &amp; 18 - 29 June 2018</a:t>
            </a:r>
          </a:p>
        </p:txBody>
      </p:sp>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p>
            <a:pPr algn="ctr"/>
            <a:r>
              <a:rPr lang="hu-HU" smtClean="0"/>
              <a:t>7 - 18 May &amp; 18 - 29 June 2018</a:t>
            </a:r>
            <a:endParaRPr lang="en-US" dirty="0"/>
          </a:p>
        </p:txBody>
      </p:sp>
      <p:sp>
        <p:nvSpPr>
          <p:cNvPr id="14" name="Footer Placeholder 13"/>
          <p:cNvSpPr>
            <a:spLocks noGrp="1"/>
          </p:cNvSpPr>
          <p:nvPr>
            <p:ph type="ftr" sz="quarter" idx="11"/>
          </p:nvPr>
        </p:nvSpPr>
        <p:spPr/>
        <p:txBody>
          <a:bodyPr/>
          <a:lstStyle/>
          <a:p>
            <a:pPr algn="l"/>
            <a:r>
              <a:rPr lang="en-US" smtClean="0"/>
              <a:t>Module 6 - DSA</a:t>
            </a:r>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5005" y="174778"/>
            <a:ext cx="2708831"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0478" y="315435"/>
            <a:ext cx="2177526"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rgbClr val="000000"/>
                </a:solidFill>
                <a:latin typeface="Calibri" panose="020F0502020204030204" pitchFamily="34" charset="0"/>
                <a:ea typeface="+mn-ea"/>
                <a:cs typeface="+mn-cs"/>
              </a:rPr>
              <a:t>Basic Professional Training Course on</a:t>
            </a:r>
            <a:r>
              <a:rPr lang="en-US" sz="1600" b="1" kern="1200" dirty="0" smtClean="0">
                <a:solidFill>
                  <a:srgbClr val="000000"/>
                </a:solidFill>
                <a:latin typeface="Calibri" panose="020F0502020204030204" pitchFamily="34" charset="0"/>
                <a:ea typeface="+mn-ea"/>
                <a:cs typeface="+mn-cs"/>
              </a:rPr>
              <a:t> Nuclear Safety</a:t>
            </a:r>
            <a:endParaRPr lang="hu-HU" sz="1600" b="1"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Ghana </a:t>
            </a:r>
            <a:r>
              <a:rPr lang="en-US" sz="1400" b="0" kern="1200" dirty="0" smtClean="0">
                <a:solidFill>
                  <a:srgbClr val="000000"/>
                </a:solidFill>
                <a:latin typeface="Calibri" panose="020F0502020204030204" pitchFamily="34" charset="0"/>
                <a:ea typeface="+mn-ea"/>
                <a:cs typeface="+mn-cs"/>
              </a:rPr>
              <a:t>Nuclear Regulatory Authority</a:t>
            </a:r>
            <a:endParaRPr lang="hu-HU" sz="1400" b="0"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rgbClr val="000000"/>
                </a:solidFill>
                <a:latin typeface="Calibri" panose="020F0502020204030204" pitchFamily="34" charset="0"/>
                <a:ea typeface="+mn-ea"/>
                <a:cs typeface="+mn-cs"/>
              </a:rPr>
              <a:t>7 - 18 May &amp; 18 - 29 June 2018</a:t>
            </a:r>
          </a:p>
        </p:txBody>
      </p:sp>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Date Placeholder 13"/>
          <p:cNvSpPr>
            <a:spLocks noGrp="1"/>
          </p:cNvSpPr>
          <p:nvPr>
            <p:ph type="dt" sz="half" idx="10"/>
          </p:nvPr>
        </p:nvSpPr>
        <p:spPr/>
        <p:txBody>
          <a:bodyPr/>
          <a:lstStyle>
            <a:lvl1pPr algn="ctr">
              <a:defRPr/>
            </a:lvl1pPr>
          </a:lstStyle>
          <a:p>
            <a:r>
              <a:rPr lang="hu-HU" smtClean="0"/>
              <a:t>7 - 18 May &amp; 18 - 29 June 2018</a:t>
            </a:r>
            <a:endParaRPr lang="en-US" dirty="0"/>
          </a:p>
        </p:txBody>
      </p:sp>
      <p:sp>
        <p:nvSpPr>
          <p:cNvPr id="15" name="Footer Placeholder 14"/>
          <p:cNvSpPr>
            <a:spLocks noGrp="1"/>
          </p:cNvSpPr>
          <p:nvPr>
            <p:ph type="ftr" sz="quarter" idx="11"/>
          </p:nvPr>
        </p:nvSpPr>
        <p:spPr/>
        <p:txBody>
          <a:bodyPr/>
          <a:lstStyle>
            <a:lvl1pPr algn="l">
              <a:defRPr/>
            </a:lvl1pPr>
          </a:lstStyle>
          <a:p>
            <a:r>
              <a:rPr lang="en-US" smtClean="0"/>
              <a:t>Module 6 - DSA</a:t>
            </a:r>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6" name="Date Placeholder 15"/>
          <p:cNvSpPr>
            <a:spLocks noGrp="1"/>
          </p:cNvSpPr>
          <p:nvPr>
            <p:ph type="dt" sz="half" idx="10"/>
          </p:nvPr>
        </p:nvSpPr>
        <p:spPr/>
        <p:txBody>
          <a:bodyPr/>
          <a:lstStyle>
            <a:lvl1pPr algn="ctr">
              <a:defRPr/>
            </a:lvl1pPr>
          </a:lstStyle>
          <a:p>
            <a:r>
              <a:rPr lang="hu-HU" smtClean="0"/>
              <a:t>7 - 18 May &amp; 18 - 29 June 2018</a:t>
            </a:r>
            <a:endParaRPr lang="en-US" dirty="0"/>
          </a:p>
        </p:txBody>
      </p:sp>
      <p:sp>
        <p:nvSpPr>
          <p:cNvPr id="17" name="Footer Placeholder 16"/>
          <p:cNvSpPr>
            <a:spLocks noGrp="1"/>
          </p:cNvSpPr>
          <p:nvPr>
            <p:ph type="ftr" sz="quarter" idx="11"/>
          </p:nvPr>
        </p:nvSpPr>
        <p:spPr/>
        <p:txBody>
          <a:bodyPr/>
          <a:lstStyle>
            <a:lvl1pPr algn="l">
              <a:defRPr/>
            </a:lvl1pPr>
          </a:lstStyle>
          <a:p>
            <a:r>
              <a:rPr lang="en-US" smtClean="0"/>
              <a:t>Module 6 - DSA</a:t>
            </a:r>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a:xfrm>
            <a:off x="6660000" y="6480000"/>
            <a:ext cx="2520000" cy="252000"/>
          </a:xfrm>
        </p:spPr>
        <p:txBody>
          <a:bodyPr/>
          <a:lstStyle>
            <a:lvl1pPr algn="ctr">
              <a:defRPr/>
            </a:lvl1pPr>
          </a:lstStyle>
          <a:p>
            <a:r>
              <a:rPr lang="hu-HU" smtClean="0"/>
              <a:t>7 - 18 May &amp; 18 - 29 June 2018</a:t>
            </a:r>
            <a:endParaRPr lang="en-US" dirty="0"/>
          </a:p>
        </p:txBody>
      </p:sp>
      <p:sp>
        <p:nvSpPr>
          <p:cNvPr id="10" name="Footer Placeholder 9"/>
          <p:cNvSpPr>
            <a:spLocks noGrp="1"/>
          </p:cNvSpPr>
          <p:nvPr>
            <p:ph type="ftr" sz="quarter" idx="11"/>
          </p:nvPr>
        </p:nvSpPr>
        <p:spPr/>
        <p:txBody>
          <a:bodyPr/>
          <a:lstStyle>
            <a:lvl1pPr algn="l">
              <a:defRPr/>
            </a:lvl1pPr>
          </a:lstStyle>
          <a:p>
            <a:r>
              <a:rPr lang="en-US" smtClean="0"/>
              <a:t>Module 6 - DSA</a:t>
            </a:r>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lvl1pPr algn="ctr">
              <a:defRPr/>
            </a:lvl1pPr>
          </a:lstStyle>
          <a:p>
            <a:r>
              <a:rPr lang="hu-HU" smtClean="0"/>
              <a:t>7 - 18 May &amp; 18 - 29 June 2018</a:t>
            </a:r>
            <a:endParaRPr lang="en-US" dirty="0"/>
          </a:p>
        </p:txBody>
      </p:sp>
      <p:sp>
        <p:nvSpPr>
          <p:cNvPr id="12" name="Footer Placeholder 11"/>
          <p:cNvSpPr>
            <a:spLocks noGrp="1"/>
          </p:cNvSpPr>
          <p:nvPr>
            <p:ph type="ftr" sz="quarter" idx="11"/>
          </p:nvPr>
        </p:nvSpPr>
        <p:spPr/>
        <p:txBody>
          <a:bodyPr/>
          <a:lstStyle>
            <a:lvl1pPr algn="l">
              <a:defRPr/>
            </a:lvl1pPr>
          </a:lstStyle>
          <a:p>
            <a:r>
              <a:rPr lang="en-US" smtClean="0"/>
              <a:t>Module 6 - DSA</a:t>
            </a:r>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071505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8E491075-4BEF-416A-9706-CE763169D02C}" type="slidenum">
              <a:rPr lang="en-GB" altLang="sl-SI"/>
              <a:pPr>
                <a:defRPr/>
              </a:pPr>
              <a:t>‹#›</a:t>
            </a:fld>
            <a:endParaRPr lang="en-GB" altLang="sl-SI"/>
          </a:p>
        </p:txBody>
      </p:sp>
      <p:sp>
        <p:nvSpPr>
          <p:cNvPr id="3" name="Date Placeholder 10"/>
          <p:cNvSpPr>
            <a:spLocks noGrp="1"/>
          </p:cNvSpPr>
          <p:nvPr>
            <p:ph type="dt" sz="half" idx="11"/>
          </p:nvPr>
        </p:nvSpPr>
        <p:spPr>
          <a:xfrm>
            <a:off x="6660000" y="6480000"/>
            <a:ext cx="2520000" cy="252000"/>
          </a:xfrm>
        </p:spPr>
        <p:txBody>
          <a:bodyPr/>
          <a:lstStyle>
            <a:lvl1pPr algn="ctr">
              <a:defRPr/>
            </a:lvl1pPr>
          </a:lstStyle>
          <a:p>
            <a:r>
              <a:rPr lang="hu-HU" smtClean="0"/>
              <a:t>7 - 18 May &amp; 18 - 29 June 2018</a:t>
            </a:r>
            <a:endParaRPr lang="en-US" dirty="0"/>
          </a:p>
        </p:txBody>
      </p:sp>
      <p:sp>
        <p:nvSpPr>
          <p:cNvPr id="4" name="Footer Placeholder 11"/>
          <p:cNvSpPr>
            <a:spLocks noGrp="1"/>
          </p:cNvSpPr>
          <p:nvPr>
            <p:ph type="ftr" sz="quarter" idx="12"/>
          </p:nvPr>
        </p:nvSpPr>
        <p:spPr>
          <a:xfrm>
            <a:off x="1800000" y="6480000"/>
            <a:ext cx="4860000" cy="252000"/>
          </a:xfrm>
        </p:spPr>
        <p:txBody>
          <a:bodyPr/>
          <a:lstStyle>
            <a:lvl1pPr algn="l">
              <a:defRPr/>
            </a:lvl1pPr>
          </a:lstStyle>
          <a:p>
            <a:r>
              <a:rPr lang="en-US" smtClean="0"/>
              <a:t>Module 6 - DSA</a:t>
            </a:r>
            <a:endParaRPr lang="en-US" dirty="0"/>
          </a:p>
        </p:txBody>
      </p:sp>
    </p:spTree>
    <p:extLst>
      <p:ext uri="{BB962C8B-B14F-4D97-AF65-F5344CB8AC3E}">
        <p14:creationId xmlns:p14="http://schemas.microsoft.com/office/powerpoint/2010/main" val="1753514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1" y="5301208"/>
            <a:ext cx="6903217"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11" name="Rectangle 10"/>
          <p:cNvSpPr/>
          <p:nvPr userDrawn="1"/>
        </p:nvSpPr>
        <p:spPr>
          <a:xfrm>
            <a:off x="2" y="0"/>
            <a:ext cx="9905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hu-HU" smtClean="0"/>
              <a:t>7 - 18 May &amp; 18 - 29 June 2018</a:t>
            </a:r>
            <a:endParaRPr lang="en-US" dirty="0"/>
          </a:p>
        </p:txBody>
      </p:sp>
      <p:sp>
        <p:nvSpPr>
          <p:cNvPr id="9" name="Rectangle 6"/>
          <p:cNvSpPr>
            <a:spLocks noGrp="1" noChangeArrowheads="1"/>
          </p:cNvSpPr>
          <p:nvPr>
            <p:ph type="ftr" sz="quarter" idx="3"/>
          </p:nvPr>
        </p:nvSpPr>
        <p:spPr bwMode="white">
          <a:xfrm>
            <a:off x="1800000" y="6480000"/>
            <a:ext cx="486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l"/>
            <a:r>
              <a:rPr lang="en-US" smtClean="0"/>
              <a:t>Module 6 - DSA</a:t>
            </a:r>
            <a:endParaRPr lang="en-US" dirty="0"/>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180000" y="180000"/>
            <a:ext cx="9000000"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0000" y="1259999"/>
            <a:ext cx="9540000"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9403200" y="180000"/>
            <a:ext cx="463362" cy="5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3" r:id="rId5"/>
    <p:sldLayoutId id="2147483654" r:id="rId6"/>
    <p:sldLayoutId id="2147483655" r:id="rId7"/>
    <p:sldLayoutId id="2147483660" r:id="rId8"/>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8.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8.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8.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8.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8.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sz="3200" dirty="0">
                <a:solidFill>
                  <a:schemeClr val="tx1">
                    <a:lumMod val="20000"/>
                    <a:lumOff val="80000"/>
                  </a:schemeClr>
                </a:solidFill>
              </a:rPr>
              <a:t>Module VI</a:t>
            </a:r>
            <a:r>
              <a:rPr lang="en-GB" sz="2800" dirty="0">
                <a:solidFill>
                  <a:srgbClr val="654A15"/>
                </a:solidFill>
              </a:rPr>
              <a:t/>
            </a:r>
            <a:br>
              <a:rPr lang="en-GB" sz="2800" dirty="0">
                <a:solidFill>
                  <a:srgbClr val="654A15"/>
                </a:solidFill>
              </a:rPr>
            </a:br>
            <a:r>
              <a:rPr lang="en-GB" sz="1600" dirty="0">
                <a:solidFill>
                  <a:srgbClr val="654A15"/>
                </a:solidFill>
              </a:rPr>
              <a:t> </a:t>
            </a:r>
            <a:r>
              <a:rPr lang="en-GB" sz="2800" dirty="0">
                <a:solidFill>
                  <a:srgbClr val="654A15"/>
                </a:solidFill>
              </a:rPr>
              <a:t/>
            </a:r>
            <a:br>
              <a:rPr lang="en-GB" sz="2800" dirty="0">
                <a:solidFill>
                  <a:srgbClr val="654A15"/>
                </a:solidFill>
              </a:rPr>
            </a:br>
            <a:r>
              <a:rPr lang="en-GB" kern="0" dirty="0">
                <a:latin typeface="Arial"/>
              </a:rPr>
              <a:t>Deterministic safety analysis</a:t>
            </a:r>
            <a:endParaRPr lang="en-GB" dirty="0"/>
          </a:p>
        </p:txBody>
      </p:sp>
      <p:sp>
        <p:nvSpPr>
          <p:cNvPr id="3" name="Subtitle 2"/>
          <p:cNvSpPr>
            <a:spLocks noGrp="1"/>
          </p:cNvSpPr>
          <p:nvPr>
            <p:ph type="subTitle" idx="1"/>
          </p:nvPr>
        </p:nvSpPr>
        <p:spPr/>
        <p:txBody>
          <a:bodyPr/>
          <a:lstStyle/>
          <a:p>
            <a:r>
              <a:rPr lang="en-US" dirty="0" smtClean="0"/>
              <a:t>F. </a:t>
            </a:r>
            <a:r>
              <a:rPr lang="en-US" dirty="0" err="1" smtClean="0"/>
              <a:t>Adorján</a:t>
            </a:r>
            <a:endParaRPr lang="hu-HU" dirty="0" smtClean="0"/>
          </a:p>
          <a:p>
            <a:r>
              <a:rPr lang="en-US" dirty="0" smtClean="0"/>
              <a:t>HAEA (retired)</a:t>
            </a:r>
            <a:endParaRPr lang="hu-HU" dirty="0" smtClean="0"/>
          </a:p>
          <a:p>
            <a:r>
              <a:rPr lang="en-US" dirty="0" smtClean="0"/>
              <a:t>ferencadorjan@gmail.com</a:t>
            </a:r>
            <a:endParaRPr lang="en-GB" dirty="0"/>
          </a:p>
        </p:txBody>
      </p:sp>
    </p:spTree>
    <p:extLst>
      <p:ext uri="{BB962C8B-B14F-4D97-AF65-F5344CB8AC3E}">
        <p14:creationId xmlns:p14="http://schemas.microsoft.com/office/powerpoint/2010/main" val="1444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68A086C3-2798-4257-87D7-1F248851746E}" type="slidenum">
              <a:rPr lang="en-GB" altLang="sl-SI"/>
              <a:pPr>
                <a:defRPr/>
              </a:pPr>
              <a:t>10</a:t>
            </a:fld>
            <a:endParaRPr lang="en-GB" altLang="sl-SI"/>
          </a:p>
        </p:txBody>
      </p:sp>
      <p:sp>
        <p:nvSpPr>
          <p:cNvPr id="27650" name="Title 1"/>
          <p:cNvSpPr>
            <a:spLocks noGrp="1"/>
          </p:cNvSpPr>
          <p:nvPr>
            <p:ph type="title" idx="4294967295"/>
          </p:nvPr>
        </p:nvSpPr>
        <p:spPr/>
        <p:txBody>
          <a:bodyPr/>
          <a:lstStyle/>
          <a:p>
            <a:pPr eaLnBrk="1" hangingPunct="1"/>
            <a:r>
              <a:rPr lang="en-GB" altLang="sl-SI" noProof="0" dirty="0" smtClean="0"/>
              <a:t>Plant design models and data </a:t>
            </a:r>
          </a:p>
        </p:txBody>
      </p:sp>
      <p:sp>
        <p:nvSpPr>
          <p:cNvPr id="27651" name="Content Placeholder 2"/>
          <p:cNvSpPr>
            <a:spLocks noGrp="1"/>
          </p:cNvSpPr>
          <p:nvPr>
            <p:ph idx="4294967295"/>
          </p:nvPr>
        </p:nvSpPr>
        <p:spPr bwMode="auto">
          <a:xfrm>
            <a:off x="514219" y="1484313"/>
            <a:ext cx="8765778"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58775" indent="-358775" eaLnBrk="1" hangingPunct="1"/>
            <a:r>
              <a:rPr lang="en-GB" altLang="ja-JP" b="1" noProof="0" dirty="0" smtClean="0">
                <a:solidFill>
                  <a:srgbClr val="654A15"/>
                </a:solidFill>
              </a:rPr>
              <a:t>The plant design models and data</a:t>
            </a:r>
            <a:r>
              <a:rPr lang="en-GB" altLang="ja-JP" b="1" noProof="0" dirty="0" smtClean="0"/>
              <a:t>,</a:t>
            </a:r>
            <a:r>
              <a:rPr lang="en-GB" altLang="ja-JP" noProof="0" dirty="0" smtClean="0"/>
              <a:t> which are essential foundations for the safety analysis, should be kept up to date during the design phase and throughout the lifetime of the plant, including decommissioning. </a:t>
            </a:r>
          </a:p>
          <a:p>
            <a:pPr marL="358775" indent="-358775" eaLnBrk="1" hangingPunct="1"/>
            <a:endParaRPr lang="en-GB" altLang="ja-JP" noProof="0" dirty="0" smtClean="0"/>
          </a:p>
          <a:p>
            <a:pPr marL="358775" indent="-358775" eaLnBrk="1" hangingPunct="1"/>
            <a:r>
              <a:rPr lang="en-GB" altLang="ja-JP" dirty="0" smtClean="0"/>
              <a:t>In spite </a:t>
            </a:r>
            <a:r>
              <a:rPr lang="en-GB" altLang="ja-JP" noProof="0" dirty="0" smtClean="0"/>
              <a:t>that these data are collected and maintained during the design </a:t>
            </a:r>
            <a:r>
              <a:rPr lang="en-GB" altLang="ja-JP" dirty="0" smtClean="0"/>
              <a:t>phase by the designer, </a:t>
            </a:r>
            <a:r>
              <a:rPr lang="en-GB" altLang="ja-JP" b="1" dirty="0" smtClean="0">
                <a:solidFill>
                  <a:srgbClr val="654A15"/>
                </a:solidFill>
              </a:rPr>
              <a:t>the prime</a:t>
            </a:r>
            <a:r>
              <a:rPr lang="en-GB" altLang="ja-JP" b="1" noProof="0" dirty="0" smtClean="0">
                <a:solidFill>
                  <a:srgbClr val="654A15"/>
                </a:solidFill>
              </a:rPr>
              <a:t> responsibility stays always with the operating organization</a:t>
            </a:r>
            <a:r>
              <a:rPr lang="en-GB" altLang="ja-JP" noProof="0" dirty="0" smtClean="0"/>
              <a:t>. Therefore </a:t>
            </a:r>
            <a:r>
              <a:rPr lang="en-GB" altLang="ja-JP" dirty="0" smtClean="0"/>
              <a:t>the operating organization has to have access and has to review all data in detail.</a:t>
            </a:r>
          </a:p>
          <a:p>
            <a:pPr marL="358775" indent="-358775" eaLnBrk="1" hangingPunct="1"/>
            <a:endParaRPr lang="en-GB" altLang="ja-JP" noProof="0" dirty="0" smtClean="0"/>
          </a:p>
          <a:p>
            <a:pPr marL="358775" indent="-358775" eaLnBrk="1" hangingPunct="1"/>
            <a:r>
              <a:rPr lang="en-GB" altLang="ja-JP" b="1" noProof="0" dirty="0" smtClean="0">
                <a:solidFill>
                  <a:srgbClr val="654A15"/>
                </a:solidFill>
              </a:rPr>
              <a:t>The safety analyses assess the performance of the plant</a:t>
            </a:r>
            <a:r>
              <a:rPr lang="en-GB" altLang="ja-JP" noProof="0" dirty="0" smtClean="0"/>
              <a:t> against a broad range of conditions (e.g. accident conditions) in order to obtain a complete understanding of how the plant is expected to perform in these – </a:t>
            </a:r>
            <a:r>
              <a:rPr lang="en-GB" altLang="ja-JP" i="1" noProof="0" dirty="0" smtClean="0"/>
              <a:t>often very unlikely </a:t>
            </a:r>
            <a:r>
              <a:rPr lang="en-GB" altLang="ja-JP" noProof="0" dirty="0" smtClean="0"/>
              <a:t>– situations.</a:t>
            </a:r>
          </a:p>
        </p:txBody>
      </p:sp>
      <p:sp>
        <p:nvSpPr>
          <p:cNvPr id="2765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DC19BB31-F1A2-4325-ACFC-21AC1A5586ED}" type="slidenum">
              <a:rPr lang="sl-SI" altLang="sl-SI" sz="1200">
                <a:solidFill>
                  <a:srgbClr val="898989"/>
                </a:solidFill>
                <a:cs typeface="Arial" panose="020B0604020202020204" pitchFamily="34" charset="0"/>
              </a:rPr>
              <a:pPr algn="r" eaLnBrk="1" fontAlgn="base" hangingPunct="1"/>
              <a:t>10</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06420380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FEA5AB77-A5A5-4AA9-9D24-4AC15A5D2DD3}" type="slidenum">
              <a:rPr lang="en-GB" altLang="sl-SI"/>
              <a:pPr>
                <a:defRPr/>
              </a:pPr>
              <a:t>100</a:t>
            </a:fld>
            <a:endParaRPr lang="en-GB" altLang="sl-SI"/>
          </a:p>
        </p:txBody>
      </p:sp>
      <p:sp>
        <p:nvSpPr>
          <p:cNvPr id="212994" name="Title 1"/>
          <p:cNvSpPr>
            <a:spLocks noGrp="1"/>
          </p:cNvSpPr>
          <p:nvPr>
            <p:ph type="title" idx="4294967295"/>
          </p:nvPr>
        </p:nvSpPr>
        <p:spPr/>
        <p:txBody>
          <a:bodyPr/>
          <a:lstStyle/>
          <a:p>
            <a:pPr eaLnBrk="1" hangingPunct="1"/>
            <a:r>
              <a:rPr lang="en-GB" altLang="sl-SI" noProof="0" dirty="0" smtClean="0"/>
              <a:t>Other codes</a:t>
            </a:r>
          </a:p>
        </p:txBody>
      </p:sp>
      <p:sp>
        <p:nvSpPr>
          <p:cNvPr id="212995" name="Content Placeholder 2"/>
          <p:cNvSpPr>
            <a:spLocks noGrp="1"/>
          </p:cNvSpPr>
          <p:nvPr>
            <p:ph idx="4294967295"/>
          </p:nvPr>
        </p:nvSpPr>
        <p:spPr bwMode="auto">
          <a:xfrm>
            <a:off x="321602" y="138588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marL="381000" indent="-381000" eaLnBrk="1" hangingPunct="1"/>
            <a:endParaRPr lang="en-GB" altLang="ja-JP" b="1" noProof="0" dirty="0" smtClean="0"/>
          </a:p>
          <a:p>
            <a:pPr marL="381000" indent="-381000" eaLnBrk="1" hangingPunct="1"/>
            <a:endParaRPr lang="en-GB" altLang="ja-JP" b="1" noProof="0" dirty="0" smtClean="0"/>
          </a:p>
          <a:p>
            <a:pPr marL="381000" indent="-381000" eaLnBrk="1" hangingPunct="1"/>
            <a:r>
              <a:rPr lang="en-GB" altLang="ja-JP" b="1" noProof="0" dirty="0" smtClean="0">
                <a:solidFill>
                  <a:srgbClr val="654A15"/>
                </a:solidFill>
              </a:rPr>
              <a:t>Structural analysis methods and data</a:t>
            </a:r>
            <a:r>
              <a:rPr lang="en-GB" altLang="ja-JP" noProof="0" dirty="0" smtClean="0"/>
              <a:t> are more extensively codified than in the case for most other areas. </a:t>
            </a:r>
          </a:p>
          <a:p>
            <a:pPr marL="0" indent="0" eaLnBrk="1" hangingPunct="1">
              <a:buNone/>
            </a:pPr>
            <a:endParaRPr lang="en-GB" altLang="ja-JP" noProof="0" dirty="0" smtClean="0"/>
          </a:p>
          <a:p>
            <a:pPr marL="381000" indent="-381000" eaLnBrk="1" hangingPunct="1"/>
            <a:r>
              <a:rPr lang="en-GB" altLang="ja-JP" b="1" noProof="0" dirty="0" smtClean="0">
                <a:solidFill>
                  <a:srgbClr val="654A15"/>
                </a:solidFill>
              </a:rPr>
              <a:t>The ASME Boiler and Pressure Vessel Code</a:t>
            </a:r>
            <a:r>
              <a:rPr lang="en-GB" altLang="ja-JP" noProof="0" dirty="0" smtClean="0"/>
              <a:t> provides rules and guidance for many calculations used in nuclear design and operation, including quality assurance and in-service inspection requirements</a:t>
            </a:r>
            <a:r>
              <a:rPr lang="en-GB" altLang="ja-JP" b="1" noProof="0" dirty="0" smtClean="0"/>
              <a:t>. </a:t>
            </a:r>
          </a:p>
        </p:txBody>
      </p:sp>
      <p:sp>
        <p:nvSpPr>
          <p:cNvPr id="21299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E411D15A-68D9-408D-ACD0-0DFECBD9C6A6}" type="slidenum">
              <a:rPr lang="sl-SI" altLang="sl-SI" sz="1200">
                <a:solidFill>
                  <a:srgbClr val="898989"/>
                </a:solidFill>
                <a:cs typeface="Arial" panose="020B0604020202020204" pitchFamily="34" charset="0"/>
              </a:rPr>
              <a:pPr algn="r" eaLnBrk="1" fontAlgn="base" hangingPunct="1"/>
              <a:t>100</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13148265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1EE346C9-9404-4284-B60C-F4E41263B1DB}" type="slidenum">
              <a:rPr lang="en-GB" altLang="sl-SI"/>
              <a:pPr>
                <a:defRPr/>
              </a:pPr>
              <a:t>101</a:t>
            </a:fld>
            <a:endParaRPr lang="en-GB" altLang="sl-SI"/>
          </a:p>
        </p:txBody>
      </p:sp>
      <p:sp>
        <p:nvSpPr>
          <p:cNvPr id="215042" name="Title 1"/>
          <p:cNvSpPr>
            <a:spLocks noGrp="1"/>
          </p:cNvSpPr>
          <p:nvPr>
            <p:ph type="title" idx="4294967295"/>
          </p:nvPr>
        </p:nvSpPr>
        <p:spPr/>
        <p:txBody>
          <a:bodyPr/>
          <a:lstStyle/>
          <a:p>
            <a:pPr eaLnBrk="1" hangingPunct="1"/>
            <a:r>
              <a:rPr lang="en-GB" altLang="sl-SI" noProof="0" dirty="0" smtClean="0"/>
              <a:t>Other codes</a:t>
            </a:r>
          </a:p>
        </p:txBody>
      </p:sp>
      <p:sp>
        <p:nvSpPr>
          <p:cNvPr id="215043" name="Content Placeholder 2"/>
          <p:cNvSpPr>
            <a:spLocks noGrp="1"/>
          </p:cNvSpPr>
          <p:nvPr>
            <p:ph idx="4294967295"/>
          </p:nvPr>
        </p:nvSpPr>
        <p:spPr bwMode="auto">
          <a:xfrm>
            <a:off x="321602" y="138588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81000" indent="-381000" eaLnBrk="1" hangingPunct="1"/>
            <a:endParaRPr lang="en-GB" altLang="ja-JP" b="1" noProof="0" dirty="0" smtClean="0">
              <a:solidFill>
                <a:srgbClr val="654A15"/>
              </a:solidFill>
            </a:endParaRPr>
          </a:p>
          <a:p>
            <a:pPr marL="381000" indent="-381000" eaLnBrk="1" hangingPunct="1"/>
            <a:r>
              <a:rPr lang="en-GB" altLang="ja-JP" b="1" noProof="0" dirty="0" smtClean="0">
                <a:solidFill>
                  <a:srgbClr val="654A15"/>
                </a:solidFill>
              </a:rPr>
              <a:t>The American National Standards Institute (ANSI) B31.1 code for power piping</a:t>
            </a:r>
            <a:r>
              <a:rPr lang="en-GB" altLang="ja-JP" noProof="0" dirty="0" smtClean="0"/>
              <a:t> provides design rules and guidance for the various piping systems used in the power plant. </a:t>
            </a:r>
          </a:p>
          <a:p>
            <a:pPr marL="381000" indent="-381000" eaLnBrk="1" hangingPunct="1"/>
            <a:endParaRPr lang="en-GB" altLang="ja-JP" noProof="0" dirty="0" smtClean="0"/>
          </a:p>
          <a:p>
            <a:pPr marL="381000" indent="-381000" eaLnBrk="1" hangingPunct="1"/>
            <a:r>
              <a:rPr lang="en-GB" altLang="ja-JP" noProof="0" dirty="0" smtClean="0"/>
              <a:t>Many well-known </a:t>
            </a:r>
            <a:r>
              <a:rPr lang="en-GB" altLang="ja-JP" b="1" noProof="0" dirty="0" smtClean="0">
                <a:solidFill>
                  <a:srgbClr val="654A15"/>
                </a:solidFill>
              </a:rPr>
              <a:t>commercially available</a:t>
            </a:r>
            <a:r>
              <a:rPr lang="en-GB" altLang="ja-JP" noProof="0" dirty="0" smtClean="0"/>
              <a:t> finite difference and finite element computer codes are available to perform the required static calculations. </a:t>
            </a:r>
          </a:p>
          <a:p>
            <a:pPr marL="381000" indent="-381000" eaLnBrk="1" hangingPunct="1"/>
            <a:endParaRPr lang="en-GB" altLang="ja-JP" noProof="0" dirty="0" smtClean="0"/>
          </a:p>
          <a:p>
            <a:pPr marL="381000" indent="-381000" eaLnBrk="1" hangingPunct="1"/>
            <a:r>
              <a:rPr lang="en-GB" altLang="ja-JP" noProof="0" dirty="0" smtClean="0"/>
              <a:t>Similarly, numerous structural dynamic </a:t>
            </a:r>
            <a:r>
              <a:rPr lang="en-GB" altLang="ja-JP" b="1" noProof="0" dirty="0" smtClean="0">
                <a:solidFill>
                  <a:srgbClr val="654A15"/>
                </a:solidFill>
              </a:rPr>
              <a:t>finite element computer codes</a:t>
            </a:r>
            <a:r>
              <a:rPr lang="en-GB" altLang="ja-JP" noProof="0" dirty="0" smtClean="0"/>
              <a:t> have been developed, but are somewhat more specialized in nature and less generally available. </a:t>
            </a:r>
          </a:p>
        </p:txBody>
      </p:sp>
      <p:sp>
        <p:nvSpPr>
          <p:cNvPr id="21504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D47F39AC-A8F5-4E04-AF34-DC75D303A8B1}" type="slidenum">
              <a:rPr lang="sl-SI" altLang="sl-SI" sz="1200">
                <a:solidFill>
                  <a:srgbClr val="898989"/>
                </a:solidFill>
                <a:cs typeface="Arial" panose="020B0604020202020204" pitchFamily="34" charset="0"/>
              </a:rPr>
              <a:pPr algn="r" eaLnBrk="1" fontAlgn="base" hangingPunct="1"/>
              <a:t>101</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74006896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156D5464-CF91-4930-9A29-BF14CEE727CB}" type="slidenum">
              <a:rPr lang="en-GB" altLang="sl-SI"/>
              <a:pPr>
                <a:defRPr/>
              </a:pPr>
              <a:t>102</a:t>
            </a:fld>
            <a:endParaRPr lang="en-GB" altLang="sl-SI"/>
          </a:p>
        </p:txBody>
      </p:sp>
      <p:sp>
        <p:nvSpPr>
          <p:cNvPr id="217090" name="Title 1"/>
          <p:cNvSpPr>
            <a:spLocks noGrp="1"/>
          </p:cNvSpPr>
          <p:nvPr>
            <p:ph type="title" idx="4294967295"/>
          </p:nvPr>
        </p:nvSpPr>
        <p:spPr/>
        <p:txBody>
          <a:bodyPr/>
          <a:lstStyle/>
          <a:p>
            <a:pPr eaLnBrk="1" hangingPunct="1"/>
            <a:r>
              <a:rPr lang="en-GB" altLang="sl-SI" noProof="0" dirty="0" smtClean="0"/>
              <a:t>Other codes</a:t>
            </a:r>
          </a:p>
        </p:txBody>
      </p:sp>
      <p:sp>
        <p:nvSpPr>
          <p:cNvPr id="217091" name="Content Placeholder 2"/>
          <p:cNvSpPr>
            <a:spLocks noGrp="1"/>
          </p:cNvSpPr>
          <p:nvPr>
            <p:ph idx="4294967295"/>
          </p:nvPr>
        </p:nvSpPr>
        <p:spPr bwMode="auto">
          <a:xfrm>
            <a:off x="377495" y="154394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r>
              <a:rPr lang="en-GB" altLang="ja-JP" noProof="0" dirty="0" smtClean="0"/>
              <a:t>The class of ‘</a:t>
            </a:r>
            <a:r>
              <a:rPr lang="en-GB" altLang="ja-JP" b="1" noProof="0" dirty="0" smtClean="0">
                <a:solidFill>
                  <a:srgbClr val="654A15"/>
                </a:solidFill>
              </a:rPr>
              <a:t>component specific</a:t>
            </a:r>
            <a:r>
              <a:rPr lang="en-GB" altLang="ja-JP" noProof="0" dirty="0" smtClean="0"/>
              <a:t> or </a:t>
            </a:r>
            <a:r>
              <a:rPr lang="en-GB" altLang="ja-JP" b="1" noProof="0" dirty="0" smtClean="0">
                <a:solidFill>
                  <a:srgbClr val="654A15"/>
                </a:solidFill>
              </a:rPr>
              <a:t>phenomenon specific</a:t>
            </a:r>
            <a:r>
              <a:rPr lang="en-GB" altLang="ja-JP" noProof="0" dirty="0" smtClean="0"/>
              <a:t> codes’ includes computational tools that are specialized in the evaluation of the steady state or transient performance of components of the nuclear steam supply system, such as </a:t>
            </a:r>
          </a:p>
          <a:p>
            <a:pPr marL="719138" lvl="1" indent="-358775" eaLnBrk="1" hangingPunct="1"/>
            <a:r>
              <a:rPr lang="en-GB" altLang="ja-JP" noProof="0" dirty="0" smtClean="0"/>
              <a:t>fuel rods, </a:t>
            </a:r>
          </a:p>
          <a:p>
            <a:pPr marL="719138" lvl="1" indent="-358775" eaLnBrk="1" hangingPunct="1"/>
            <a:r>
              <a:rPr lang="en-GB" altLang="ja-JP" noProof="0" dirty="0" smtClean="0"/>
              <a:t>reactor core, </a:t>
            </a:r>
          </a:p>
          <a:p>
            <a:pPr marL="719138" lvl="1" indent="-358775" eaLnBrk="1" hangingPunct="1"/>
            <a:r>
              <a:rPr lang="en-GB" altLang="ja-JP" noProof="0" dirty="0" smtClean="0"/>
              <a:t>pumps, </a:t>
            </a:r>
          </a:p>
          <a:p>
            <a:pPr marL="719138" lvl="1" indent="-358775" eaLnBrk="1" hangingPunct="1"/>
            <a:r>
              <a:rPr lang="en-GB" altLang="ja-JP" noProof="0" dirty="0" smtClean="0"/>
              <a:t>valves or </a:t>
            </a:r>
          </a:p>
          <a:p>
            <a:pPr marL="719138" lvl="1" indent="-358775" eaLnBrk="1" hangingPunct="1"/>
            <a:r>
              <a:rPr lang="en-GB" altLang="ja-JP" noProof="0" dirty="0" smtClean="0"/>
              <a:t>heat exchangers, </a:t>
            </a:r>
          </a:p>
          <a:p>
            <a:pPr marL="381000" indent="-381000" eaLnBrk="1" hangingPunct="1"/>
            <a:r>
              <a:rPr lang="en-GB" altLang="ja-JP" noProof="0" dirty="0" smtClean="0"/>
              <a:t>or of individual phenomena, such as </a:t>
            </a:r>
          </a:p>
          <a:p>
            <a:pPr marL="719138" lvl="1" indent="-358775" eaLnBrk="1" hangingPunct="1"/>
            <a:r>
              <a:rPr lang="en-GB" altLang="ja-JP" noProof="0" dirty="0" smtClean="0"/>
              <a:t>critical heat flux, </a:t>
            </a:r>
          </a:p>
          <a:p>
            <a:pPr marL="719138" lvl="1" indent="-358775" eaLnBrk="1" hangingPunct="1"/>
            <a:r>
              <a:rPr lang="en-GB" altLang="ja-JP" noProof="0" dirty="0" smtClean="0"/>
              <a:t>fuel heat-up following reactivity excursions, </a:t>
            </a:r>
          </a:p>
          <a:p>
            <a:pPr marL="719138" lvl="1" indent="-358775" eaLnBrk="1" hangingPunct="1"/>
            <a:r>
              <a:rPr lang="en-GB" altLang="ja-JP" noProof="0" dirty="0" smtClean="0"/>
              <a:t>dynamic loads on components associated with the occurrence of breaks and pressure wave propagation.</a:t>
            </a:r>
          </a:p>
        </p:txBody>
      </p:sp>
      <p:sp>
        <p:nvSpPr>
          <p:cNvPr id="21709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7E7CE0A4-7A84-4CFB-9169-FA9BD452F923}" type="slidenum">
              <a:rPr lang="sl-SI" altLang="sl-SI" sz="1200">
                <a:solidFill>
                  <a:srgbClr val="898989"/>
                </a:solidFill>
                <a:cs typeface="Arial" panose="020B0604020202020204" pitchFamily="34" charset="0"/>
              </a:rPr>
              <a:pPr algn="r" eaLnBrk="1" fontAlgn="base" hangingPunct="1"/>
              <a:t>102</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25926852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8F4D9A31-BB2C-4DB2-B4E0-1BC996D52462}" type="slidenum">
              <a:rPr lang="en-GB" altLang="sl-SI"/>
              <a:pPr>
                <a:defRPr/>
              </a:pPr>
              <a:t>103</a:t>
            </a:fld>
            <a:endParaRPr lang="en-GB" altLang="sl-SI"/>
          </a:p>
        </p:txBody>
      </p:sp>
      <p:sp>
        <p:nvSpPr>
          <p:cNvPr id="219138" name="Title 1"/>
          <p:cNvSpPr>
            <a:spLocks noGrp="1"/>
          </p:cNvSpPr>
          <p:nvPr>
            <p:ph type="title" idx="4294967295"/>
          </p:nvPr>
        </p:nvSpPr>
        <p:spPr/>
        <p:txBody>
          <a:bodyPr/>
          <a:lstStyle/>
          <a:p>
            <a:pPr eaLnBrk="1" hangingPunct="1"/>
            <a:r>
              <a:rPr lang="en-GB" altLang="sl-SI" noProof="0" dirty="0" smtClean="0"/>
              <a:t>Other codes</a:t>
            </a:r>
          </a:p>
        </p:txBody>
      </p:sp>
      <p:sp>
        <p:nvSpPr>
          <p:cNvPr id="219139" name="Content Placeholder 2"/>
          <p:cNvSpPr>
            <a:spLocks noGrp="1"/>
          </p:cNvSpPr>
          <p:nvPr>
            <p:ph idx="4294967295"/>
          </p:nvPr>
        </p:nvSpPr>
        <p:spPr bwMode="auto">
          <a:xfrm>
            <a:off x="349119" y="1581150"/>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r>
              <a:rPr lang="en-GB" altLang="ja-JP" b="1" noProof="0" dirty="0" smtClean="0">
                <a:solidFill>
                  <a:srgbClr val="654A15"/>
                </a:solidFill>
              </a:rPr>
              <a:t>Computational fluid dynamics codes</a:t>
            </a:r>
            <a:r>
              <a:rPr lang="en-GB" altLang="ja-JP" noProof="0" dirty="0" smtClean="0"/>
              <a:t> (CFD) are used to solve equations for the conservation of mass, momentum and energy for different media with a high level of detail. </a:t>
            </a:r>
          </a:p>
          <a:p>
            <a:pPr marL="381000" indent="-381000" eaLnBrk="1" hangingPunct="1"/>
            <a:endParaRPr lang="en-GB" altLang="ja-JP" noProof="0" dirty="0" smtClean="0"/>
          </a:p>
          <a:p>
            <a:pPr marL="381000" indent="-381000" eaLnBrk="1" hangingPunct="1"/>
            <a:r>
              <a:rPr lang="en-GB" altLang="ja-JP" noProof="0" dirty="0" smtClean="0"/>
              <a:t>The codes are typically used to model multi-component distribution and mixing phenomena. </a:t>
            </a:r>
          </a:p>
          <a:p>
            <a:pPr marL="381000" indent="-381000" eaLnBrk="1" hangingPunct="1"/>
            <a:endParaRPr lang="en-GB" altLang="ja-JP" noProof="0" dirty="0" smtClean="0"/>
          </a:p>
          <a:p>
            <a:pPr marL="381000" indent="-381000" eaLnBrk="1" hangingPunct="1"/>
            <a:r>
              <a:rPr lang="en-GB" altLang="ja-JP" noProof="0" dirty="0" smtClean="0"/>
              <a:t>Although these codes were originally developed to model one-phase flow in non-nuclear applications, there are many examples of their use in safety analyses.</a:t>
            </a:r>
          </a:p>
          <a:p>
            <a:pPr marL="381000" indent="-381000" eaLnBrk="1" hangingPunct="1"/>
            <a:endParaRPr lang="en-GB" altLang="ja-JP" noProof="0" dirty="0" smtClean="0"/>
          </a:p>
          <a:p>
            <a:pPr marL="381000" indent="-381000" eaLnBrk="1" hangingPunct="1"/>
            <a:r>
              <a:rPr lang="en-GB" altLang="ja-JP" noProof="0" dirty="0" smtClean="0"/>
              <a:t> Development to extend computational fluid dynamics codes to two-phase flow regimes is ongoing.</a:t>
            </a:r>
          </a:p>
          <a:p>
            <a:pPr marL="381000" indent="-381000" eaLnBrk="1" hangingPunct="1"/>
            <a:endParaRPr lang="en-GB" altLang="ja-JP" noProof="0" dirty="0" smtClean="0"/>
          </a:p>
        </p:txBody>
      </p:sp>
      <p:sp>
        <p:nvSpPr>
          <p:cNvPr id="21914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10D5A9CF-3F50-47A3-8B6D-F11CE042D6AA}" type="slidenum">
              <a:rPr lang="sl-SI" altLang="sl-SI" sz="1200">
                <a:solidFill>
                  <a:srgbClr val="898989"/>
                </a:solidFill>
                <a:cs typeface="Arial" panose="020B0604020202020204" pitchFamily="34" charset="0"/>
              </a:rPr>
              <a:pPr algn="r" eaLnBrk="1" fontAlgn="base" hangingPunct="1"/>
              <a:t>103</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7371276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09D96C30-9284-47A6-A7D4-EE1074824977}" type="slidenum">
              <a:rPr lang="en-GB" altLang="sl-SI"/>
              <a:pPr>
                <a:defRPr/>
              </a:pPr>
              <a:t>104</a:t>
            </a:fld>
            <a:endParaRPr lang="en-GB" altLang="sl-SI"/>
          </a:p>
        </p:txBody>
      </p:sp>
      <p:sp>
        <p:nvSpPr>
          <p:cNvPr id="221186" name="Title 1"/>
          <p:cNvSpPr>
            <a:spLocks noGrp="1"/>
          </p:cNvSpPr>
          <p:nvPr>
            <p:ph type="title" idx="4294967295"/>
          </p:nvPr>
        </p:nvSpPr>
        <p:spPr/>
        <p:txBody>
          <a:bodyPr/>
          <a:lstStyle/>
          <a:p>
            <a:pPr eaLnBrk="1" hangingPunct="1"/>
            <a:r>
              <a:rPr lang="en-GB" altLang="sl-SI" noProof="0" dirty="0" smtClean="0"/>
              <a:t>Other codes</a:t>
            </a:r>
          </a:p>
        </p:txBody>
      </p:sp>
      <p:sp>
        <p:nvSpPr>
          <p:cNvPr id="221187" name="Content Placeholder 2"/>
          <p:cNvSpPr>
            <a:spLocks noGrp="1"/>
          </p:cNvSpPr>
          <p:nvPr>
            <p:ph idx="4294967295"/>
          </p:nvPr>
        </p:nvSpPr>
        <p:spPr bwMode="auto">
          <a:xfrm>
            <a:off x="349119" y="153193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r>
              <a:rPr lang="en-GB" altLang="ja-JP" b="1" noProof="0" dirty="0" smtClean="0">
                <a:solidFill>
                  <a:srgbClr val="654A15"/>
                </a:solidFill>
              </a:rPr>
              <a:t>Coupled codes</a:t>
            </a:r>
            <a:r>
              <a:rPr lang="en-GB" altLang="ja-JP" noProof="0" dirty="0" smtClean="0"/>
              <a:t> include those computational tools that are formed by the combination of codes belonging to two or more classes. </a:t>
            </a:r>
          </a:p>
          <a:p>
            <a:pPr marL="381000" indent="-381000" eaLnBrk="1" hangingPunct="1"/>
            <a:endParaRPr lang="en-GB" altLang="ja-JP" noProof="0" dirty="0" smtClean="0"/>
          </a:p>
          <a:p>
            <a:pPr marL="381000" indent="-381000" eaLnBrk="1" hangingPunct="1"/>
            <a:r>
              <a:rPr lang="en-GB" altLang="ja-JP" noProof="0" dirty="0" smtClean="0"/>
              <a:t>Examples of coupled codes are codes that combine three-dimensional neutron kinetics and system thermo-hydraulics, or pressurized thermal shock codes, which combine thermo-hydraulics, stress analysis and fracture mechanics.</a:t>
            </a:r>
          </a:p>
          <a:p>
            <a:pPr marL="381000" indent="-381000" eaLnBrk="1" hangingPunct="1"/>
            <a:endParaRPr lang="en-GB" altLang="ja-JP" noProof="0" dirty="0" smtClean="0"/>
          </a:p>
          <a:p>
            <a:pPr marL="381000" indent="-381000" eaLnBrk="1" hangingPunct="1"/>
            <a:r>
              <a:rPr lang="en-GB" altLang="ja-JP" noProof="0" dirty="0" smtClean="0"/>
              <a:t>The quality of best estimate codes should be ensured when they are used for designing and licensing. </a:t>
            </a:r>
          </a:p>
          <a:p>
            <a:pPr marL="381000" indent="-381000" eaLnBrk="1" hangingPunct="1"/>
            <a:endParaRPr lang="en-GB" altLang="ja-JP" noProof="0" dirty="0" smtClean="0"/>
          </a:p>
          <a:p>
            <a:pPr marL="381000" indent="-381000" eaLnBrk="1" hangingPunct="1"/>
            <a:r>
              <a:rPr lang="en-GB" altLang="ja-JP" b="1" noProof="0" dirty="0" smtClean="0">
                <a:solidFill>
                  <a:srgbClr val="654A15"/>
                </a:solidFill>
              </a:rPr>
              <a:t>Validation and verification</a:t>
            </a:r>
            <a:r>
              <a:rPr lang="en-GB" altLang="ja-JP" noProof="0" dirty="0" smtClean="0"/>
              <a:t> are essential steps in qualifying any computational method</a:t>
            </a:r>
          </a:p>
        </p:txBody>
      </p:sp>
      <p:sp>
        <p:nvSpPr>
          <p:cNvPr id="22118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D75BBF18-E5C8-4E0A-8DAD-55FE9EB73E43}" type="slidenum">
              <a:rPr lang="sl-SI" altLang="sl-SI" sz="1200">
                <a:solidFill>
                  <a:srgbClr val="898989"/>
                </a:solidFill>
                <a:cs typeface="Arial" panose="020B0604020202020204" pitchFamily="34" charset="0"/>
              </a:rPr>
              <a:pPr algn="r" eaLnBrk="1" fontAlgn="base" hangingPunct="1"/>
              <a:t>104</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45455818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solidFill>
                  <a:srgbClr val="C00000"/>
                </a:solidFill>
              </a:rPr>
              <a:t>Verification and validation of computer codes</a:t>
            </a:r>
            <a:endParaRPr lang="en-US" dirty="0">
              <a:solidFill>
                <a:srgbClr val="C00000"/>
              </a:solidFill>
            </a:endParaRPr>
          </a:p>
        </p:txBody>
      </p:sp>
    </p:spTree>
    <p:extLst>
      <p:ext uri="{BB962C8B-B14F-4D97-AF65-F5344CB8AC3E}">
        <p14:creationId xmlns:p14="http://schemas.microsoft.com/office/powerpoint/2010/main" val="220524783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5C039438-1B64-4FE2-9F08-73D1129267B9}" type="slidenum">
              <a:rPr lang="en-GB" altLang="sl-SI"/>
              <a:pPr>
                <a:defRPr/>
              </a:pPr>
              <a:t>106</a:t>
            </a:fld>
            <a:endParaRPr lang="en-GB" altLang="sl-SI"/>
          </a:p>
        </p:txBody>
      </p:sp>
      <p:sp>
        <p:nvSpPr>
          <p:cNvPr id="254978" name="Title 1"/>
          <p:cNvSpPr>
            <a:spLocks noGrp="1"/>
          </p:cNvSpPr>
          <p:nvPr>
            <p:ph type="title" idx="4294967295"/>
          </p:nvPr>
        </p:nvSpPr>
        <p:spPr/>
        <p:txBody>
          <a:bodyPr/>
          <a:lstStyle/>
          <a:p>
            <a:pPr eaLnBrk="1" fontAlgn="ctr" hangingPunct="1"/>
            <a:r>
              <a:rPr lang="en-GB" altLang="sl-SI" noProof="0" dirty="0" smtClean="0"/>
              <a:t>VERIFICATION AND VALIDATION OF COMPUTER CODES</a:t>
            </a:r>
          </a:p>
        </p:txBody>
      </p:sp>
      <p:sp>
        <p:nvSpPr>
          <p:cNvPr id="254979" name="Content Placeholder 2"/>
          <p:cNvSpPr>
            <a:spLocks noGrp="1"/>
          </p:cNvSpPr>
          <p:nvPr>
            <p:ph idx="4294967295"/>
          </p:nvPr>
        </p:nvSpPr>
        <p:spPr bwMode="auto">
          <a:xfrm>
            <a:off x="514219" y="1484314"/>
            <a:ext cx="8884444" cy="2477016"/>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 be able to:</a:t>
            </a:r>
            <a:endParaRPr lang="en-GB" altLang="sl-SI" sz="2200" i="1" noProof="0" dirty="0" smtClean="0"/>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the process of computer code verification and validation.</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Distinguish between the concepts of validation and verification.</a:t>
            </a:r>
          </a:p>
        </p:txBody>
      </p:sp>
      <p:sp>
        <p:nvSpPr>
          <p:cNvPr id="25498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0C06607B-27B7-42B5-B8F5-D8423F482DD2}" type="slidenum">
              <a:rPr lang="sl-SI" altLang="sl-SI" sz="1200">
                <a:solidFill>
                  <a:srgbClr val="898989"/>
                </a:solidFill>
                <a:cs typeface="Arial" panose="020B0604020202020204" pitchFamily="34" charset="0"/>
              </a:rPr>
              <a:pPr algn="r" eaLnBrk="1" fontAlgn="base" hangingPunct="1"/>
              <a:t>106</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419149784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0A8E1DDE-DFFA-4F5F-88E1-51292C14B9D5}" type="slidenum">
              <a:rPr lang="en-GB" altLang="sl-SI"/>
              <a:pPr>
                <a:defRPr/>
              </a:pPr>
              <a:t>107</a:t>
            </a:fld>
            <a:endParaRPr lang="en-GB" altLang="sl-SI"/>
          </a:p>
        </p:txBody>
      </p:sp>
      <p:sp>
        <p:nvSpPr>
          <p:cNvPr id="256002" name="Title 1"/>
          <p:cNvSpPr>
            <a:spLocks noGrp="1"/>
          </p:cNvSpPr>
          <p:nvPr>
            <p:ph type="title" idx="4294967295"/>
          </p:nvPr>
        </p:nvSpPr>
        <p:spPr/>
        <p:txBody>
          <a:bodyPr/>
          <a:lstStyle/>
          <a:p>
            <a:pPr eaLnBrk="1" hangingPunct="1"/>
            <a:r>
              <a:rPr lang="en-GB" altLang="sl-SI" noProof="0" dirty="0" smtClean="0"/>
              <a:t>Verification and validation of computer codes</a:t>
            </a:r>
          </a:p>
        </p:txBody>
      </p:sp>
      <p:sp>
        <p:nvSpPr>
          <p:cNvPr id="256003"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endParaRPr lang="en-GB" altLang="ja-JP" b="1" noProof="0" dirty="0" smtClean="0"/>
          </a:p>
          <a:p>
            <a:pPr marL="381000" indent="-381000" eaLnBrk="1" hangingPunct="1"/>
            <a:endParaRPr lang="en-GB" altLang="ja-JP" noProof="0" dirty="0" smtClean="0"/>
          </a:p>
          <a:p>
            <a:pPr marL="381000" indent="-381000" eaLnBrk="1" hangingPunct="1"/>
            <a:r>
              <a:rPr lang="en-GB" altLang="ja-JP" noProof="0" dirty="0" smtClean="0"/>
              <a:t>All </a:t>
            </a:r>
            <a:r>
              <a:rPr lang="en-GB" altLang="ja-JP" b="1" noProof="0" dirty="0" smtClean="0">
                <a:solidFill>
                  <a:srgbClr val="654A15"/>
                </a:solidFill>
              </a:rPr>
              <a:t>the computer codes</a:t>
            </a:r>
            <a:r>
              <a:rPr lang="en-GB" altLang="ja-JP" noProof="0" dirty="0" smtClean="0"/>
              <a:t> that are used to perform deterministic safety analyses for nuclear power plants should be </a:t>
            </a:r>
            <a:r>
              <a:rPr lang="en-GB" altLang="ja-JP" b="1" noProof="0" dirty="0" smtClean="0">
                <a:solidFill>
                  <a:srgbClr val="654A15"/>
                </a:solidFill>
              </a:rPr>
              <a:t>verified and validated</a:t>
            </a:r>
            <a:r>
              <a:rPr lang="en-GB" altLang="ja-JP" noProof="0" dirty="0" smtClean="0"/>
              <a:t>. </a:t>
            </a:r>
          </a:p>
          <a:p>
            <a:pPr marL="381000" indent="-381000" eaLnBrk="1" hangingPunct="1"/>
            <a:endParaRPr lang="en-GB" altLang="ja-JP" noProof="0" dirty="0" smtClean="0"/>
          </a:p>
          <a:p>
            <a:pPr marL="381000" indent="-381000" eaLnBrk="1" hangingPunct="1"/>
            <a:r>
              <a:rPr lang="en-GB" altLang="ja-JP" b="1" noProof="0" dirty="0" smtClean="0">
                <a:solidFill>
                  <a:srgbClr val="654A15"/>
                </a:solidFill>
              </a:rPr>
              <a:t>Verification</a:t>
            </a:r>
            <a:r>
              <a:rPr lang="en-GB" altLang="ja-JP" noProof="0" dirty="0" smtClean="0"/>
              <a:t> means that the numerical calculations performed by the code are carried out as intended.</a:t>
            </a:r>
          </a:p>
          <a:p>
            <a:pPr marL="381000" indent="-381000" eaLnBrk="1" hangingPunct="1"/>
            <a:r>
              <a:rPr lang="en-GB" altLang="ja-JP" noProof="0" dirty="0" smtClean="0"/>
              <a:t> </a:t>
            </a:r>
          </a:p>
          <a:p>
            <a:pPr marL="381000" indent="-381000" eaLnBrk="1" hangingPunct="1"/>
            <a:r>
              <a:rPr lang="en-GB" altLang="ja-JP" b="1" noProof="0" dirty="0" smtClean="0">
                <a:solidFill>
                  <a:srgbClr val="654A15"/>
                </a:solidFill>
              </a:rPr>
              <a:t>Validation </a:t>
            </a:r>
            <a:r>
              <a:rPr lang="en-GB" altLang="ja-JP" noProof="0" dirty="0" smtClean="0"/>
              <a:t>means that the results of calculations performed by the code are sufficiently accurate when compared with the results of experiments that represent the conditions that the code is analysing. </a:t>
            </a:r>
          </a:p>
        </p:txBody>
      </p:sp>
      <p:sp>
        <p:nvSpPr>
          <p:cNvPr id="25600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3B3694FF-CAF6-40B4-9EF1-87D54BD29F25}" type="slidenum">
              <a:rPr lang="sl-SI" altLang="sl-SI" sz="1200">
                <a:solidFill>
                  <a:srgbClr val="898989"/>
                </a:solidFill>
                <a:cs typeface="Arial" panose="020B0604020202020204" pitchFamily="34" charset="0"/>
              </a:rPr>
              <a:pPr algn="r" eaLnBrk="1" fontAlgn="base" hangingPunct="1"/>
              <a:t>107</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88680842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D6C67FD8-F72F-4382-9BFA-1F72A2082A42}" type="slidenum">
              <a:rPr lang="en-GB" altLang="sl-SI"/>
              <a:pPr>
                <a:defRPr/>
              </a:pPr>
              <a:t>108</a:t>
            </a:fld>
            <a:endParaRPr lang="en-GB" altLang="sl-SI"/>
          </a:p>
        </p:txBody>
      </p:sp>
      <p:sp>
        <p:nvSpPr>
          <p:cNvPr id="258050" name="Title 1"/>
          <p:cNvSpPr>
            <a:spLocks noGrp="1"/>
          </p:cNvSpPr>
          <p:nvPr>
            <p:ph type="title" idx="4294967295"/>
          </p:nvPr>
        </p:nvSpPr>
        <p:spPr/>
        <p:txBody>
          <a:bodyPr/>
          <a:lstStyle/>
          <a:p>
            <a:pPr eaLnBrk="1" hangingPunct="1"/>
            <a:r>
              <a:rPr lang="en-GB" altLang="sl-SI" noProof="0" dirty="0" smtClean="0"/>
              <a:t>Verification and validation of computer codes</a:t>
            </a:r>
          </a:p>
        </p:txBody>
      </p:sp>
      <p:sp>
        <p:nvSpPr>
          <p:cNvPr id="258051" name="Content Placeholder 2"/>
          <p:cNvSpPr>
            <a:spLocks noGrp="1"/>
          </p:cNvSpPr>
          <p:nvPr>
            <p:ph idx="4294967295"/>
          </p:nvPr>
        </p:nvSpPr>
        <p:spPr bwMode="auto">
          <a:xfrm>
            <a:off x="402431" y="160813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81000" indent="-381000" eaLnBrk="1" hangingPunct="1"/>
            <a:r>
              <a:rPr lang="en-GB" altLang="ja-JP" noProof="0" dirty="0" smtClean="0"/>
              <a:t>An important aspect of </a:t>
            </a:r>
            <a:r>
              <a:rPr lang="en-GB" altLang="ja-JP" b="1" noProof="0" dirty="0" smtClean="0">
                <a:solidFill>
                  <a:srgbClr val="654A15"/>
                </a:solidFill>
              </a:rPr>
              <a:t>validation</a:t>
            </a:r>
            <a:r>
              <a:rPr lang="en-GB" altLang="ja-JP" noProof="0" dirty="0" smtClean="0"/>
              <a:t> is determining the </a:t>
            </a:r>
            <a:r>
              <a:rPr lang="en-GB" altLang="ja-JP" b="1" noProof="0" dirty="0" smtClean="0">
                <a:solidFill>
                  <a:srgbClr val="654A15"/>
                </a:solidFill>
              </a:rPr>
              <a:t>accuracy of the results</a:t>
            </a:r>
            <a:r>
              <a:rPr lang="en-GB" altLang="ja-JP" noProof="0" dirty="0" smtClean="0"/>
              <a:t> produced by the code. </a:t>
            </a:r>
          </a:p>
          <a:p>
            <a:pPr marL="381000" indent="-381000" eaLnBrk="1" hangingPunct="1"/>
            <a:r>
              <a:rPr lang="en-GB" altLang="ja-JP" noProof="0" dirty="0" smtClean="0"/>
              <a:t>Thus, computer codes should be </a:t>
            </a:r>
            <a:r>
              <a:rPr lang="en-GB" altLang="ja-JP" b="1" noProof="0" dirty="0" smtClean="0"/>
              <a:t>v</a:t>
            </a:r>
            <a:r>
              <a:rPr lang="en-GB" altLang="ja-JP" b="1" noProof="0" dirty="0" smtClean="0">
                <a:solidFill>
                  <a:srgbClr val="654A15"/>
                </a:solidFill>
              </a:rPr>
              <a:t>alidated</a:t>
            </a:r>
            <a:r>
              <a:rPr lang="en-GB" altLang="ja-JP" noProof="0" dirty="0" smtClean="0"/>
              <a:t> for </a:t>
            </a:r>
            <a:r>
              <a:rPr lang="en-GB" altLang="ja-JP" b="1" noProof="0" dirty="0" smtClean="0">
                <a:solidFill>
                  <a:srgbClr val="654A15"/>
                </a:solidFill>
              </a:rPr>
              <a:t>all </a:t>
            </a:r>
            <a:r>
              <a:rPr lang="en-GB" altLang="ja-JP" noProof="0" dirty="0" smtClean="0"/>
              <a:t>the </a:t>
            </a:r>
            <a:r>
              <a:rPr lang="en-GB" altLang="ja-JP" b="1" noProof="0" dirty="0" smtClean="0">
                <a:solidFill>
                  <a:srgbClr val="654A15"/>
                </a:solidFill>
              </a:rPr>
              <a:t>applicatio</a:t>
            </a:r>
            <a:r>
              <a:rPr lang="en-GB" altLang="ja-JP" noProof="0" dirty="0" smtClean="0"/>
              <a:t>ns for which they are going to be used to support the design and licensing of nuclear power plants.</a:t>
            </a:r>
          </a:p>
          <a:p>
            <a:pPr marL="381000" indent="-381000" eaLnBrk="1" hangingPunct="1"/>
            <a:r>
              <a:rPr lang="en-GB" altLang="ja-JP" noProof="0" dirty="0" smtClean="0"/>
              <a:t>The </a:t>
            </a:r>
            <a:r>
              <a:rPr lang="en-GB" altLang="ja-JP" b="1" noProof="0" dirty="0" smtClean="0">
                <a:solidFill>
                  <a:srgbClr val="654A15"/>
                </a:solidFill>
              </a:rPr>
              <a:t>management of</a:t>
            </a:r>
            <a:r>
              <a:rPr lang="en-GB" altLang="ja-JP" noProof="0" dirty="0" smtClean="0"/>
              <a:t> ensuring that computer codes have the required </a:t>
            </a:r>
            <a:r>
              <a:rPr lang="en-GB" altLang="ja-JP" b="1" noProof="0" dirty="0" smtClean="0">
                <a:solidFill>
                  <a:srgbClr val="654A15"/>
                </a:solidFill>
              </a:rPr>
              <a:t>quality </a:t>
            </a:r>
            <a:r>
              <a:rPr lang="en-GB" altLang="ja-JP" noProof="0" dirty="0" smtClean="0"/>
              <a:t>is carried out by </a:t>
            </a:r>
            <a:r>
              <a:rPr lang="en-GB" altLang="ja-JP" b="1" noProof="0" dirty="0" smtClean="0">
                <a:solidFill>
                  <a:srgbClr val="654A15"/>
                </a:solidFill>
              </a:rPr>
              <a:t>procedures </a:t>
            </a:r>
            <a:r>
              <a:rPr lang="en-GB" altLang="ja-JP" noProof="0" dirty="0" smtClean="0"/>
              <a:t>that address the entire lifetime of the code including</a:t>
            </a:r>
            <a:r>
              <a:rPr lang="en-GB" altLang="ja-JP" b="1" noProof="0" dirty="0" smtClean="0"/>
              <a:t> </a:t>
            </a:r>
          </a:p>
          <a:p>
            <a:pPr marL="719138" lvl="1" indent="-358775" eaLnBrk="1" hangingPunct="1"/>
            <a:r>
              <a:rPr lang="en-GB" altLang="ja-JP" noProof="0" dirty="0" smtClean="0"/>
              <a:t>its production, </a:t>
            </a:r>
          </a:p>
          <a:p>
            <a:pPr marL="719138" lvl="1" indent="-358775" eaLnBrk="1" hangingPunct="1"/>
            <a:r>
              <a:rPr lang="en-GB" altLang="ja-JP" noProof="0" dirty="0" smtClean="0"/>
              <a:t>verification, </a:t>
            </a:r>
          </a:p>
          <a:p>
            <a:pPr marL="719138" lvl="1" indent="-358775" eaLnBrk="1" hangingPunct="1"/>
            <a:r>
              <a:rPr lang="en-GB" altLang="ja-JP" noProof="0" dirty="0" smtClean="0"/>
              <a:t>validation and </a:t>
            </a:r>
          </a:p>
          <a:p>
            <a:pPr marL="719138" lvl="1" indent="-358775" eaLnBrk="1" hangingPunct="1"/>
            <a:r>
              <a:rPr lang="en-GB" altLang="ja-JP" noProof="0" dirty="0" smtClean="0"/>
              <a:t>the continuous process of maintaining it and correcting errors.</a:t>
            </a:r>
          </a:p>
        </p:txBody>
      </p:sp>
      <p:sp>
        <p:nvSpPr>
          <p:cNvPr id="25805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95C45A60-AB3B-4DCC-8CC9-97501C56D79A}" type="slidenum">
              <a:rPr lang="sl-SI" altLang="sl-SI" sz="1200">
                <a:solidFill>
                  <a:srgbClr val="898989"/>
                </a:solidFill>
                <a:cs typeface="Arial" panose="020B0604020202020204" pitchFamily="34" charset="0"/>
              </a:rPr>
              <a:pPr algn="r" eaLnBrk="1" fontAlgn="base" hangingPunct="1"/>
              <a:t>108</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13961548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85181A94-E4F0-4C75-B047-0FB8E3DD5F9F}" type="slidenum">
              <a:rPr lang="en-GB" altLang="sl-SI"/>
              <a:pPr>
                <a:defRPr/>
              </a:pPr>
              <a:t>109</a:t>
            </a:fld>
            <a:endParaRPr lang="en-GB" altLang="sl-SI"/>
          </a:p>
        </p:txBody>
      </p:sp>
      <p:sp>
        <p:nvSpPr>
          <p:cNvPr id="260098" name="Title 1"/>
          <p:cNvSpPr>
            <a:spLocks noGrp="1"/>
          </p:cNvSpPr>
          <p:nvPr>
            <p:ph type="title" idx="4294967295"/>
          </p:nvPr>
        </p:nvSpPr>
        <p:spPr/>
        <p:txBody>
          <a:bodyPr/>
          <a:lstStyle/>
          <a:p>
            <a:pPr eaLnBrk="1" hangingPunct="1"/>
            <a:r>
              <a:rPr lang="en-GB" altLang="sl-SI" noProof="0" dirty="0" smtClean="0"/>
              <a:t>Verification and validation of computer codes</a:t>
            </a:r>
          </a:p>
        </p:txBody>
      </p:sp>
      <p:sp>
        <p:nvSpPr>
          <p:cNvPr id="260099"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endParaRPr lang="en-GB" altLang="ja-JP" sz="2400" b="1" noProof="0" dirty="0" smtClean="0"/>
          </a:p>
          <a:p>
            <a:pPr marL="381000" indent="-381000" eaLnBrk="1" hangingPunct="1"/>
            <a:r>
              <a:rPr lang="en-GB" altLang="ja-JP" noProof="0" dirty="0" smtClean="0"/>
              <a:t>In many cases it is </a:t>
            </a:r>
            <a:r>
              <a:rPr lang="en-GB" altLang="ja-JP" b="1" noProof="0" dirty="0" smtClean="0">
                <a:solidFill>
                  <a:srgbClr val="654A15"/>
                </a:solidFill>
              </a:rPr>
              <a:t>impracticable to</a:t>
            </a:r>
            <a:r>
              <a:rPr lang="en-GB" altLang="ja-JP" noProof="0" dirty="0" smtClean="0"/>
              <a:t> perform </a:t>
            </a:r>
            <a:r>
              <a:rPr lang="en-GB" altLang="ja-JP" b="1" noProof="0" dirty="0" smtClean="0">
                <a:solidFill>
                  <a:srgbClr val="654A15"/>
                </a:solidFill>
              </a:rPr>
              <a:t>full size experiments</a:t>
            </a:r>
            <a:r>
              <a:rPr lang="en-GB" altLang="ja-JP" noProof="0" dirty="0" smtClean="0"/>
              <a:t> for all the accident conditions that are analysed in the safety analysis. </a:t>
            </a:r>
          </a:p>
          <a:p>
            <a:pPr marL="381000" indent="-381000" eaLnBrk="1" hangingPunct="1"/>
            <a:endParaRPr lang="en-GB" altLang="ja-JP" noProof="0" dirty="0" smtClean="0"/>
          </a:p>
          <a:p>
            <a:pPr marL="381000" indent="-381000" eaLnBrk="1" hangingPunct="1"/>
            <a:r>
              <a:rPr lang="en-GB" altLang="ja-JP" noProof="0" dirty="0" smtClean="0"/>
              <a:t>Thus, </a:t>
            </a:r>
            <a:r>
              <a:rPr lang="en-GB" altLang="ja-JP" b="1" noProof="0" dirty="0" smtClean="0">
                <a:solidFill>
                  <a:srgbClr val="654A15"/>
                </a:solidFill>
              </a:rPr>
              <a:t>different types</a:t>
            </a:r>
            <a:r>
              <a:rPr lang="en-GB" altLang="ja-JP" noProof="0" dirty="0" smtClean="0"/>
              <a:t> of experiments are </a:t>
            </a:r>
            <a:r>
              <a:rPr lang="en-GB" altLang="ja-JP" b="1" noProof="0" dirty="0" smtClean="0">
                <a:solidFill>
                  <a:srgbClr val="654A15"/>
                </a:solidFill>
              </a:rPr>
              <a:t>performed</a:t>
            </a:r>
            <a:r>
              <a:rPr lang="en-GB" altLang="ja-JP" noProof="0" dirty="0" smtClean="0"/>
              <a:t>. </a:t>
            </a:r>
          </a:p>
          <a:p>
            <a:pPr marL="381000" indent="-381000" eaLnBrk="1" hangingPunct="1"/>
            <a:endParaRPr lang="en-GB" altLang="ja-JP" noProof="0" dirty="0" smtClean="0"/>
          </a:p>
          <a:p>
            <a:pPr marL="381000" indent="-381000" eaLnBrk="1" hangingPunct="1"/>
            <a:r>
              <a:rPr lang="en-GB" altLang="ja-JP" noProof="0" dirty="0" smtClean="0"/>
              <a:t>These include:</a:t>
            </a:r>
          </a:p>
          <a:p>
            <a:pPr marL="719138" lvl="1" indent="-358775" eaLnBrk="1" hangingPunct="1"/>
            <a:r>
              <a:rPr lang="en-GB" altLang="ja-JP" noProof="0" dirty="0" smtClean="0"/>
              <a:t>Separate effect experiments:</a:t>
            </a:r>
            <a:r>
              <a:rPr lang="en-GB" altLang="ja-JP" i="1" noProof="0" dirty="0" smtClean="0"/>
              <a:t> </a:t>
            </a:r>
          </a:p>
          <a:p>
            <a:pPr marL="1219200" lvl="2" indent="-304800" eaLnBrk="1" hangingPunct="1"/>
            <a:r>
              <a:rPr lang="en-GB" altLang="ja-JP" noProof="0" dirty="0" smtClean="0"/>
              <a:t>These experiments involve a phenomenon that may occur at a nuclear power plant but not others that may occur at the same time.  </a:t>
            </a:r>
          </a:p>
          <a:p>
            <a:pPr marL="1219200" lvl="2" indent="-304800" eaLnBrk="1" hangingPunct="1"/>
            <a:r>
              <a:rPr lang="en-GB" altLang="ja-JP" noProof="0" dirty="0" smtClean="0"/>
              <a:t>Thus, they can only be used to validate the ability of the code to represent one phenomenon and other experiments have to be performed to address the others.</a:t>
            </a:r>
          </a:p>
        </p:txBody>
      </p:sp>
      <p:sp>
        <p:nvSpPr>
          <p:cNvPr id="26010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19F62AC2-62BC-4029-ACC3-FE4DECE120F0}" type="slidenum">
              <a:rPr lang="sl-SI" altLang="sl-SI" sz="1200">
                <a:solidFill>
                  <a:srgbClr val="898989"/>
                </a:solidFill>
                <a:cs typeface="Arial" panose="020B0604020202020204" pitchFamily="34" charset="0"/>
              </a:rPr>
              <a:pPr algn="r" eaLnBrk="1" fontAlgn="base" hangingPunct="1"/>
              <a:t>109</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181239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FE597362-03C5-4A32-A2A0-D324F72FBB19}" type="slidenum">
              <a:rPr lang="en-GB" altLang="sl-SI"/>
              <a:pPr>
                <a:defRPr/>
              </a:pPr>
              <a:t>11</a:t>
            </a:fld>
            <a:endParaRPr lang="en-GB" altLang="sl-SI"/>
          </a:p>
        </p:txBody>
      </p:sp>
      <p:sp>
        <p:nvSpPr>
          <p:cNvPr id="29698" name="Title 1"/>
          <p:cNvSpPr>
            <a:spLocks noGrp="1"/>
          </p:cNvSpPr>
          <p:nvPr>
            <p:ph type="title" idx="4294967295"/>
          </p:nvPr>
        </p:nvSpPr>
        <p:spPr/>
        <p:txBody>
          <a:bodyPr/>
          <a:lstStyle/>
          <a:p>
            <a:pPr eaLnBrk="1" hangingPunct="1"/>
            <a:r>
              <a:rPr lang="en-GB" altLang="sl-SI" noProof="0" dirty="0" smtClean="0"/>
              <a:t>How deterministic safety analyses are performed</a:t>
            </a:r>
          </a:p>
        </p:txBody>
      </p:sp>
      <p:sp>
        <p:nvSpPr>
          <p:cNvPr id="29699" name="Content Placeholder 2"/>
          <p:cNvSpPr>
            <a:spLocks noGrp="1"/>
          </p:cNvSpPr>
          <p:nvPr>
            <p:ph idx="4294967295"/>
          </p:nvPr>
        </p:nvSpPr>
        <p:spPr bwMode="auto">
          <a:xfrm>
            <a:off x="514218" y="1460500"/>
            <a:ext cx="8755459"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p>
            <a:pPr marL="358775" indent="-358775" eaLnBrk="1" hangingPunct="1"/>
            <a:endParaRPr lang="en-GB" altLang="ja-JP" noProof="0" dirty="0" smtClean="0"/>
          </a:p>
          <a:p>
            <a:pPr marL="358775" indent="-358775" eaLnBrk="1" hangingPunct="1"/>
            <a:r>
              <a:rPr lang="en-US" altLang="ja-JP" dirty="0" smtClean="0"/>
              <a:t>For d</a:t>
            </a:r>
            <a:r>
              <a:rPr lang="en-US" altLang="ja-JP" noProof="0" dirty="0" err="1" smtClean="0"/>
              <a:t>eterministic</a:t>
            </a:r>
            <a:r>
              <a:rPr lang="en-US" altLang="ja-JP" noProof="0" dirty="0" smtClean="0"/>
              <a:t> safety analysis (DSA) the designer selects from the possible initiating events a specific sub-set: the </a:t>
            </a:r>
            <a:r>
              <a:rPr lang="en-US" altLang="ja-JP" b="1" noProof="0" dirty="0" smtClean="0">
                <a:solidFill>
                  <a:srgbClr val="654A15"/>
                </a:solidFill>
              </a:rPr>
              <a:t>postulated initiating events  (PIEs)</a:t>
            </a:r>
            <a:r>
              <a:rPr lang="en-US" altLang="ja-JP" noProof="0" dirty="0" smtClean="0"/>
              <a:t> and by using </a:t>
            </a:r>
            <a:r>
              <a:rPr lang="en-US" altLang="ja-JP" b="1" noProof="0" dirty="0" smtClean="0">
                <a:solidFill>
                  <a:schemeClr val="bg2">
                    <a:lumMod val="25000"/>
                  </a:schemeClr>
                </a:solidFill>
              </a:rPr>
              <a:t>appropriate models</a:t>
            </a:r>
            <a:r>
              <a:rPr lang="en-US" altLang="ja-JP" noProof="0" dirty="0" smtClean="0"/>
              <a:t>, simulates the response of the </a:t>
            </a:r>
            <a:r>
              <a:rPr lang="en-US" altLang="ja-JP" dirty="0" smtClean="0"/>
              <a:t>technology</a:t>
            </a:r>
            <a:r>
              <a:rPr lang="en-US" altLang="ja-JP" noProof="0" dirty="0" smtClean="0"/>
              <a:t> to high details.</a:t>
            </a:r>
          </a:p>
          <a:p>
            <a:pPr marL="358775" indent="-358775" eaLnBrk="1" hangingPunct="1"/>
            <a:endParaRPr lang="en-GB" altLang="ja-JP" noProof="0" dirty="0" smtClean="0"/>
          </a:p>
          <a:p>
            <a:pPr marL="358775" indent="-358775"/>
            <a:r>
              <a:rPr lang="en-GB" altLang="ja-JP" noProof="0" dirty="0" smtClean="0"/>
              <a:t>Deterministic safety </a:t>
            </a:r>
            <a:r>
              <a:rPr lang="en-GB" altLang="ja-JP" dirty="0" smtClean="0"/>
              <a:t>analyses </a:t>
            </a:r>
            <a:r>
              <a:rPr lang="en-GB" altLang="ja-JP" dirty="0"/>
              <a:t>use </a:t>
            </a:r>
            <a:r>
              <a:rPr lang="en-GB" altLang="ja-JP" noProof="0" dirty="0" smtClean="0"/>
              <a:t>specific predetermined assumptions concerning the </a:t>
            </a:r>
            <a:r>
              <a:rPr lang="en-GB" altLang="ja-JP" b="1" noProof="0" dirty="0" smtClean="0">
                <a:solidFill>
                  <a:schemeClr val="bg2">
                    <a:lumMod val="25000"/>
                  </a:schemeClr>
                </a:solidFill>
              </a:rPr>
              <a:t>initial operational state </a:t>
            </a:r>
            <a:r>
              <a:rPr lang="en-GB" altLang="ja-JP" noProof="0" dirty="0" smtClean="0"/>
              <a:t>and the initiating event, apply specific </a:t>
            </a:r>
            <a:r>
              <a:rPr lang="en-GB" altLang="ja-JP" b="1" noProof="0" dirty="0" smtClean="0">
                <a:solidFill>
                  <a:schemeClr val="bg2">
                    <a:lumMod val="25000"/>
                  </a:schemeClr>
                </a:solidFill>
              </a:rPr>
              <a:t>sets of rules </a:t>
            </a:r>
            <a:r>
              <a:rPr lang="en-GB" altLang="ja-JP" noProof="0" dirty="0" smtClean="0"/>
              <a:t>and compare the results with the </a:t>
            </a:r>
            <a:r>
              <a:rPr lang="en-GB" altLang="ja-JP" b="1" noProof="0" dirty="0" smtClean="0">
                <a:solidFill>
                  <a:schemeClr val="bg2">
                    <a:lumMod val="25000"/>
                  </a:schemeClr>
                </a:solidFill>
              </a:rPr>
              <a:t>acceptance criteria</a:t>
            </a:r>
            <a:r>
              <a:rPr lang="en-GB" altLang="ja-JP" noProof="0" dirty="0" smtClean="0"/>
              <a:t>. </a:t>
            </a:r>
          </a:p>
          <a:p>
            <a:pPr marL="358775" indent="-358775" eaLnBrk="1" hangingPunct="1"/>
            <a:endParaRPr lang="en-GB" altLang="ja-JP" noProof="0" dirty="0" smtClean="0"/>
          </a:p>
        </p:txBody>
      </p:sp>
      <p:sp>
        <p:nvSpPr>
          <p:cNvPr id="2970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D100A32B-C5F8-430F-97DF-A89E4AD8B6F5}" type="slidenum">
              <a:rPr lang="sl-SI" altLang="sl-SI" sz="1200">
                <a:solidFill>
                  <a:srgbClr val="898989"/>
                </a:solidFill>
                <a:cs typeface="Arial" panose="020B0604020202020204" pitchFamily="34" charset="0"/>
              </a:rPr>
              <a:pPr algn="r" eaLnBrk="1" fontAlgn="base" hangingPunct="1"/>
              <a:t>11</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57138709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4DAE245D-0C6A-4281-9850-08DA81069724}" type="slidenum">
              <a:rPr lang="en-GB" altLang="sl-SI"/>
              <a:pPr>
                <a:defRPr/>
              </a:pPr>
              <a:t>110</a:t>
            </a:fld>
            <a:endParaRPr lang="en-GB" altLang="sl-SI"/>
          </a:p>
        </p:txBody>
      </p:sp>
      <p:sp>
        <p:nvSpPr>
          <p:cNvPr id="262146" name="Title 1"/>
          <p:cNvSpPr>
            <a:spLocks noGrp="1"/>
          </p:cNvSpPr>
          <p:nvPr>
            <p:ph type="title" idx="4294967295"/>
          </p:nvPr>
        </p:nvSpPr>
        <p:spPr/>
        <p:txBody>
          <a:bodyPr/>
          <a:lstStyle/>
          <a:p>
            <a:pPr eaLnBrk="1" hangingPunct="1"/>
            <a:r>
              <a:rPr lang="en-GB" altLang="sl-SI" noProof="0" dirty="0" smtClean="0"/>
              <a:t>Verification and validation of computer codes</a:t>
            </a:r>
          </a:p>
        </p:txBody>
      </p:sp>
      <p:sp>
        <p:nvSpPr>
          <p:cNvPr id="262147"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81000" indent="-381000" eaLnBrk="1" hangingPunct="1"/>
            <a:endParaRPr lang="en-GB" altLang="ja-JP" b="1" noProof="0" dirty="0" smtClean="0"/>
          </a:p>
          <a:p>
            <a:pPr marL="381000" indent="-381000" eaLnBrk="1" hangingPunct="1"/>
            <a:endParaRPr lang="en-GB" altLang="ja-JP" b="1" noProof="0" dirty="0" smtClean="0"/>
          </a:p>
          <a:p>
            <a:pPr marL="381000" indent="-381000" eaLnBrk="1" hangingPunct="1"/>
            <a:r>
              <a:rPr lang="en-GB" altLang="ja-JP" noProof="0" dirty="0" smtClean="0"/>
              <a:t>As a typical example, the </a:t>
            </a:r>
            <a:r>
              <a:rPr lang="en-GB" altLang="ja-JP" b="1" noProof="0" dirty="0" smtClean="0">
                <a:solidFill>
                  <a:srgbClr val="654A15"/>
                </a:solidFill>
              </a:rPr>
              <a:t>validation </a:t>
            </a:r>
            <a:r>
              <a:rPr lang="en-GB" altLang="ja-JP" noProof="0" dirty="0" smtClean="0"/>
              <a:t>of the thermal hydraulic code </a:t>
            </a:r>
            <a:r>
              <a:rPr lang="en-GB" altLang="ja-JP" b="1" noProof="0" dirty="0" smtClean="0">
                <a:solidFill>
                  <a:srgbClr val="654A15"/>
                </a:solidFill>
              </a:rPr>
              <a:t>CATHARE</a:t>
            </a:r>
            <a:r>
              <a:rPr lang="en-GB" altLang="ja-JP" noProof="0" dirty="0" smtClean="0"/>
              <a:t> involved </a:t>
            </a:r>
            <a:r>
              <a:rPr lang="en-GB" altLang="ja-JP" b="1" noProof="0" dirty="0" smtClean="0">
                <a:solidFill>
                  <a:srgbClr val="654A15"/>
                </a:solidFill>
              </a:rPr>
              <a:t>comparing its calculations</a:t>
            </a:r>
            <a:r>
              <a:rPr lang="en-GB" altLang="ja-JP" noProof="0" dirty="0" smtClean="0"/>
              <a:t> with </a:t>
            </a:r>
            <a:r>
              <a:rPr lang="en-GB" altLang="ja-JP" b="1" noProof="0" dirty="0" smtClean="0">
                <a:solidFill>
                  <a:srgbClr val="654A15"/>
                </a:solidFill>
              </a:rPr>
              <a:t>135 separate effect experiments</a:t>
            </a:r>
            <a:r>
              <a:rPr lang="en-GB" altLang="ja-JP" noProof="0" dirty="0" smtClean="0"/>
              <a:t>, which were carried out at 14 different facilities and </a:t>
            </a:r>
            <a:r>
              <a:rPr lang="en-GB" altLang="ja-JP" b="1" noProof="0" dirty="0" smtClean="0">
                <a:solidFill>
                  <a:srgbClr val="654A15"/>
                </a:solidFill>
              </a:rPr>
              <a:t>comparison </a:t>
            </a:r>
            <a:r>
              <a:rPr lang="en-GB" altLang="ja-JP" noProof="0" dirty="0" smtClean="0"/>
              <a:t>with the results of integral experiments in the </a:t>
            </a:r>
            <a:r>
              <a:rPr lang="en-GB" altLang="ja-JP" b="1" noProof="0" dirty="0" smtClean="0">
                <a:solidFill>
                  <a:srgbClr val="654A15"/>
                </a:solidFill>
              </a:rPr>
              <a:t>LOFT, PKI, BETHSY and LOBI</a:t>
            </a:r>
            <a:r>
              <a:rPr lang="en-GB" altLang="ja-JP" noProof="0" dirty="0" smtClean="0"/>
              <a:t> facilities.</a:t>
            </a:r>
          </a:p>
          <a:p>
            <a:pPr marL="381000" indent="-381000" eaLnBrk="1" hangingPunct="1"/>
            <a:endParaRPr lang="en-GB" altLang="ja-JP" noProof="0" dirty="0" smtClean="0"/>
          </a:p>
          <a:p>
            <a:pPr marL="381000" indent="-381000"/>
            <a:r>
              <a:rPr lang="en-GB" altLang="ja-JP" noProof="0" dirty="0" smtClean="0"/>
              <a:t>Codes </a:t>
            </a:r>
            <a:r>
              <a:rPr lang="en-GB" altLang="ja-JP" dirty="0" smtClean="0"/>
              <a:t>have also </a:t>
            </a:r>
            <a:r>
              <a:rPr lang="en-GB" altLang="ja-JP" noProof="0" dirty="0" smtClean="0"/>
              <a:t>been validated by comparing their results with those of other codes that have been validated. </a:t>
            </a:r>
          </a:p>
          <a:p>
            <a:pPr marL="381000" indent="-381000" eaLnBrk="1" hangingPunct="1"/>
            <a:endParaRPr lang="en-GB" altLang="ja-JP" noProof="0" dirty="0" smtClean="0"/>
          </a:p>
          <a:p>
            <a:pPr marL="381000" indent="-381000" eaLnBrk="1" hangingPunct="1"/>
            <a:r>
              <a:rPr lang="en-GB" altLang="ja-JP" noProof="0" dirty="0" smtClean="0"/>
              <a:t>This process is known as </a:t>
            </a:r>
            <a:r>
              <a:rPr lang="en-GB" altLang="ja-JP" b="1" noProof="0" dirty="0" smtClean="0">
                <a:solidFill>
                  <a:srgbClr val="654A15"/>
                </a:solidFill>
              </a:rPr>
              <a:t>benchmarking.</a:t>
            </a:r>
          </a:p>
        </p:txBody>
      </p:sp>
      <p:sp>
        <p:nvSpPr>
          <p:cNvPr id="26214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90C39D39-2FFB-4D46-92AC-1946EC4773CA}" type="slidenum">
              <a:rPr lang="sl-SI" altLang="sl-SI" sz="1200">
                <a:solidFill>
                  <a:srgbClr val="898989"/>
                </a:solidFill>
                <a:cs typeface="Arial" panose="020B0604020202020204" pitchFamily="34" charset="0"/>
              </a:rPr>
              <a:pPr algn="r" eaLnBrk="1" fontAlgn="base" hangingPunct="1"/>
              <a:t>110</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34353940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solidFill>
                  <a:srgbClr val="C00000"/>
                </a:solidFill>
              </a:rPr>
              <a:t>Application of deterministic safety analyses</a:t>
            </a:r>
            <a:endParaRPr lang="en-US" dirty="0">
              <a:solidFill>
                <a:srgbClr val="C00000"/>
              </a:solidFill>
            </a:endParaRPr>
          </a:p>
        </p:txBody>
      </p:sp>
    </p:spTree>
    <p:extLst>
      <p:ext uri="{BB962C8B-B14F-4D97-AF65-F5344CB8AC3E}">
        <p14:creationId xmlns:p14="http://schemas.microsoft.com/office/powerpoint/2010/main" val="220524783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B0CDCDBF-27F2-468D-B6B2-323D919F31C6}" type="slidenum">
              <a:rPr lang="en-GB" altLang="sl-SI"/>
              <a:pPr>
                <a:defRPr/>
              </a:pPr>
              <a:t>112</a:t>
            </a:fld>
            <a:endParaRPr lang="en-GB" altLang="sl-SI"/>
          </a:p>
        </p:txBody>
      </p:sp>
      <p:sp>
        <p:nvSpPr>
          <p:cNvPr id="264194" name="Title 1"/>
          <p:cNvSpPr>
            <a:spLocks noGrp="1"/>
          </p:cNvSpPr>
          <p:nvPr>
            <p:ph type="title" idx="4294967295"/>
          </p:nvPr>
        </p:nvSpPr>
        <p:spPr/>
        <p:txBody>
          <a:bodyPr/>
          <a:lstStyle/>
          <a:p>
            <a:pPr eaLnBrk="1" fontAlgn="ctr" hangingPunct="1"/>
            <a:r>
              <a:rPr lang="en-GB" altLang="sl-SI" noProof="0" dirty="0" smtClean="0"/>
              <a:t>APPLICATION OF DETERMINISTIC SAFETY ANALYSES </a:t>
            </a:r>
          </a:p>
        </p:txBody>
      </p:sp>
      <p:sp>
        <p:nvSpPr>
          <p:cNvPr id="264195" name="Content Placeholder 2"/>
          <p:cNvSpPr>
            <a:spLocks noGrp="1"/>
          </p:cNvSpPr>
          <p:nvPr>
            <p:ph idx="4294967295"/>
          </p:nvPr>
        </p:nvSpPr>
        <p:spPr bwMode="auto">
          <a:xfrm>
            <a:off x="514219" y="1484313"/>
            <a:ext cx="8884444" cy="4391386"/>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 be able to:</a:t>
            </a:r>
            <a:endParaRPr lang="en-GB" altLang="sl-SI" sz="2200" i="1" noProof="0" dirty="0" smtClean="0"/>
          </a:p>
          <a:p>
            <a:pPr marL="381000" indent="-381000" eaLnBrk="1" hangingPunct="1">
              <a:spcBef>
                <a:spcPts val="600"/>
              </a:spcBef>
              <a:buClr>
                <a:schemeClr val="tx1"/>
              </a:buClr>
              <a:buFont typeface="Arial" panose="020B0604020202020204" pitchFamily="34" charset="0"/>
              <a:buAutoNum type="arabicPeriod"/>
            </a:pPr>
            <a:r>
              <a:rPr lang="en-GB" altLang="sl-SI" sz="2200" i="1" noProof="0" dirty="0" smtClean="0">
                <a:solidFill>
                  <a:schemeClr val="tx1"/>
                </a:solidFill>
              </a:rPr>
              <a:t>Describe the use of deterministic safety analysis in the design of NPPs.</a:t>
            </a:r>
          </a:p>
          <a:p>
            <a:pPr marL="381000" indent="-381000" eaLnBrk="1" hangingPunct="1">
              <a:spcBef>
                <a:spcPts val="600"/>
              </a:spcBef>
              <a:buClr>
                <a:schemeClr val="tx1"/>
              </a:buClr>
              <a:buFont typeface="Arial" panose="020B0604020202020204" pitchFamily="34" charset="0"/>
              <a:buAutoNum type="arabicPeriod"/>
            </a:pPr>
            <a:r>
              <a:rPr lang="en-GB" altLang="sl-SI" sz="2200" i="1" noProof="0" dirty="0" smtClean="0">
                <a:solidFill>
                  <a:schemeClr val="tx1"/>
                </a:solidFill>
              </a:rPr>
              <a:t>Describe the use of deterministic safety analysis in the licensing of NPPs.</a:t>
            </a:r>
          </a:p>
          <a:p>
            <a:pPr marL="381000" indent="-381000" eaLnBrk="1" hangingPunct="1">
              <a:spcBef>
                <a:spcPts val="600"/>
              </a:spcBef>
              <a:buClr>
                <a:schemeClr val="tx1"/>
              </a:buClr>
              <a:buFont typeface="Arial" panose="020B0604020202020204" pitchFamily="34" charset="0"/>
              <a:buAutoNum type="arabicPeriod"/>
            </a:pPr>
            <a:r>
              <a:rPr lang="en-GB" altLang="sl-SI" sz="2200" i="1" noProof="0" dirty="0" smtClean="0">
                <a:solidFill>
                  <a:schemeClr val="tx1"/>
                </a:solidFill>
              </a:rPr>
              <a:t>Describe the use of deterministic safety analysis in the assessment of safety analysis reports for NPPs.</a:t>
            </a:r>
          </a:p>
          <a:p>
            <a:pPr marL="381000" indent="-381000" eaLnBrk="1" hangingPunct="1">
              <a:spcBef>
                <a:spcPts val="600"/>
              </a:spcBef>
              <a:buClr>
                <a:schemeClr val="tx1"/>
              </a:buClr>
              <a:buFont typeface="Arial" panose="020B0604020202020204" pitchFamily="34" charset="0"/>
              <a:buAutoNum type="arabicPeriod"/>
            </a:pPr>
            <a:r>
              <a:rPr lang="en-GB" altLang="sl-SI" sz="2200" i="1" noProof="0" dirty="0" smtClean="0">
                <a:solidFill>
                  <a:schemeClr val="tx1"/>
                </a:solidFill>
              </a:rPr>
              <a:t>Describe the use of deterministic safety analysis in the analysis of operational events at NPPs.</a:t>
            </a:r>
          </a:p>
        </p:txBody>
      </p:sp>
      <p:sp>
        <p:nvSpPr>
          <p:cNvPr id="26419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95586948-DB18-4D55-8259-93D7AB4952EE}" type="slidenum">
              <a:rPr lang="sl-SI" altLang="sl-SI" sz="1200">
                <a:solidFill>
                  <a:srgbClr val="898989"/>
                </a:solidFill>
                <a:cs typeface="Arial" panose="020B0604020202020204" pitchFamily="34" charset="0"/>
              </a:rPr>
              <a:pPr algn="r" eaLnBrk="1" fontAlgn="base" hangingPunct="1"/>
              <a:t>112</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9776010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61C66DE3-3F89-4759-A8A8-E3CDED9126D6}" type="slidenum">
              <a:rPr lang="en-GB" altLang="sl-SI"/>
              <a:pPr>
                <a:defRPr/>
              </a:pPr>
              <a:t>113</a:t>
            </a:fld>
            <a:endParaRPr lang="en-GB" altLang="sl-SI"/>
          </a:p>
        </p:txBody>
      </p:sp>
      <p:sp>
        <p:nvSpPr>
          <p:cNvPr id="265218" name="Title 1"/>
          <p:cNvSpPr>
            <a:spLocks noGrp="1"/>
          </p:cNvSpPr>
          <p:nvPr>
            <p:ph type="title" idx="4294967295"/>
          </p:nvPr>
        </p:nvSpPr>
        <p:spPr/>
        <p:txBody>
          <a:bodyPr/>
          <a:lstStyle/>
          <a:p>
            <a:pPr eaLnBrk="1" hangingPunct="1"/>
            <a:r>
              <a:rPr lang="en-GB" altLang="sl-SI" noProof="0" dirty="0" smtClean="0"/>
              <a:t>Areas of application</a:t>
            </a:r>
          </a:p>
        </p:txBody>
      </p:sp>
      <p:sp>
        <p:nvSpPr>
          <p:cNvPr id="265219" name="Content Placeholder 2"/>
          <p:cNvSpPr>
            <a:spLocks noGrp="1"/>
          </p:cNvSpPr>
          <p:nvPr>
            <p:ph idx="4294967295"/>
          </p:nvPr>
        </p:nvSpPr>
        <p:spPr bwMode="auto">
          <a:xfrm>
            <a:off x="321602" y="1211263"/>
            <a:ext cx="9157890" cy="51038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marL="381000" indent="-381000" eaLnBrk="1" hangingPunct="1"/>
            <a:r>
              <a:rPr lang="en-GB" altLang="ja-JP" b="1" noProof="0" dirty="0" smtClean="0">
                <a:solidFill>
                  <a:srgbClr val="654A15"/>
                </a:solidFill>
              </a:rPr>
              <a:t>Deterministic safety analyses</a:t>
            </a:r>
            <a:r>
              <a:rPr lang="en-GB" altLang="ja-JP" noProof="0" dirty="0" smtClean="0"/>
              <a:t> shall be carried out for the </a:t>
            </a:r>
            <a:r>
              <a:rPr lang="en-GB" altLang="ja-JP" b="1" noProof="0" dirty="0" smtClean="0">
                <a:solidFill>
                  <a:srgbClr val="654A15"/>
                </a:solidFill>
              </a:rPr>
              <a:t>following areas</a:t>
            </a:r>
            <a:r>
              <a:rPr lang="en-GB" altLang="ja-JP" dirty="0"/>
              <a:t>:</a:t>
            </a:r>
          </a:p>
          <a:p>
            <a:pPr marL="719138" lvl="1" indent="-358775" eaLnBrk="1" hangingPunct="1"/>
            <a:r>
              <a:rPr lang="en-GB" altLang="ja-JP" b="1" noProof="0" dirty="0" smtClean="0">
                <a:solidFill>
                  <a:srgbClr val="654A15"/>
                </a:solidFill>
              </a:rPr>
              <a:t>Design</a:t>
            </a:r>
            <a:r>
              <a:rPr lang="en-GB" altLang="ja-JP" noProof="0" dirty="0" smtClean="0">
                <a:solidFill>
                  <a:srgbClr val="654A15"/>
                </a:solidFill>
              </a:rPr>
              <a:t> </a:t>
            </a:r>
            <a:r>
              <a:rPr lang="en-GB" altLang="ja-JP" noProof="0" dirty="0" smtClean="0"/>
              <a:t>of nuclear power plants. </a:t>
            </a:r>
          </a:p>
          <a:p>
            <a:pPr marL="1219200" lvl="2" indent="-304800" eaLnBrk="1" hangingPunct="1"/>
            <a:r>
              <a:rPr lang="en-GB" altLang="ja-JP" noProof="0" dirty="0" smtClean="0"/>
              <a:t>The static and dynamic strength calculations are elementary parts of the design process of the safety related equipment,</a:t>
            </a:r>
          </a:p>
          <a:p>
            <a:pPr marL="1219200" lvl="2" indent="-304800" eaLnBrk="1" hangingPunct="1"/>
            <a:r>
              <a:rPr lang="en-GB" altLang="ja-JP" noProof="0" dirty="0" smtClean="0"/>
              <a:t>The transient and accident deterministic safety analyses</a:t>
            </a:r>
            <a:r>
              <a:rPr lang="en-GB" altLang="ja-JP" sz="1800" noProof="0" dirty="0" smtClean="0"/>
              <a:t>.</a:t>
            </a:r>
          </a:p>
          <a:p>
            <a:pPr marL="719138" lvl="1" indent="-358775" eaLnBrk="1" hangingPunct="1"/>
            <a:r>
              <a:rPr lang="en-GB" altLang="ja-JP" noProof="0" dirty="0" smtClean="0"/>
              <a:t>Production of new or revised </a:t>
            </a:r>
            <a:r>
              <a:rPr lang="en-GB" altLang="ja-JP" b="1" noProof="0" dirty="0" smtClean="0">
                <a:solidFill>
                  <a:srgbClr val="654A15"/>
                </a:solidFill>
              </a:rPr>
              <a:t>safety analysis reports </a:t>
            </a:r>
            <a:r>
              <a:rPr lang="en-GB" altLang="ja-JP" noProof="0" dirty="0" smtClean="0"/>
              <a:t>for licensing purposes, including obtaining the approval of the regulatory body for </a:t>
            </a:r>
            <a:r>
              <a:rPr lang="en-GB" altLang="ja-JP" b="1" noProof="0" dirty="0" smtClean="0">
                <a:solidFill>
                  <a:schemeClr val="accent2">
                    <a:lumMod val="50000"/>
                  </a:schemeClr>
                </a:solidFill>
              </a:rPr>
              <a:t>modifications</a:t>
            </a:r>
            <a:r>
              <a:rPr lang="en-GB" altLang="ja-JP" noProof="0" dirty="0" smtClean="0"/>
              <a:t> to a plant and to plant operation. </a:t>
            </a:r>
          </a:p>
          <a:p>
            <a:pPr marL="1219200" lvl="2" indent="-304800" eaLnBrk="1" hangingPunct="1"/>
            <a:r>
              <a:rPr lang="en-GB" altLang="ja-JP" noProof="0" dirty="0" smtClean="0"/>
              <a:t>For such applications, in many countries, but not all, conservative approaches and best estimate plus uncertainty methods may be used</a:t>
            </a:r>
            <a:r>
              <a:rPr lang="en-GB" altLang="ja-JP" sz="1800" noProof="0" dirty="0" smtClean="0"/>
              <a:t>.</a:t>
            </a:r>
          </a:p>
          <a:p>
            <a:pPr marL="714375" lvl="1" indent="-352425"/>
            <a:r>
              <a:rPr lang="en-GB" altLang="ja-JP" sz="2900" dirty="0" smtClean="0">
                <a:solidFill>
                  <a:srgbClr val="000000"/>
                </a:solidFill>
                <a:latin typeface="Calibri" panose="020F0502020204030204" pitchFamily="34" charset="0"/>
              </a:rPr>
              <a:t>Periodic re-assessment of plant safety, i.e. the </a:t>
            </a:r>
            <a:r>
              <a:rPr lang="en-GB" altLang="ja-JP" sz="2900" b="1" dirty="0" smtClean="0">
                <a:solidFill>
                  <a:schemeClr val="accent2">
                    <a:lumMod val="50000"/>
                  </a:schemeClr>
                </a:solidFill>
              </a:rPr>
              <a:t>Periodic </a:t>
            </a:r>
            <a:r>
              <a:rPr lang="en-GB" altLang="ja-JP" sz="2900" b="1" dirty="0">
                <a:solidFill>
                  <a:schemeClr val="accent2">
                    <a:lumMod val="50000"/>
                  </a:schemeClr>
                </a:solidFill>
              </a:rPr>
              <a:t>S</a:t>
            </a:r>
            <a:r>
              <a:rPr lang="en-GB" altLang="ja-JP" sz="2900" b="1" dirty="0" smtClean="0">
                <a:solidFill>
                  <a:schemeClr val="accent2">
                    <a:lumMod val="50000"/>
                  </a:schemeClr>
                </a:solidFill>
              </a:rPr>
              <a:t>afety Review </a:t>
            </a:r>
            <a:r>
              <a:rPr lang="en-GB" altLang="ja-JP" sz="2900" dirty="0" smtClean="0">
                <a:solidFill>
                  <a:srgbClr val="000000"/>
                </a:solidFill>
                <a:latin typeface="Calibri" panose="020F0502020204030204" pitchFamily="34" charset="0"/>
              </a:rPr>
              <a:t>of the plant. The review report typically contains up-dated safety analyses, when applicable.</a:t>
            </a:r>
            <a:endParaRPr lang="en-GB" altLang="ja-JP" sz="2200" noProof="0" dirty="0" smtClean="0"/>
          </a:p>
        </p:txBody>
      </p:sp>
      <p:sp>
        <p:nvSpPr>
          <p:cNvPr id="26522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FE067154-0207-45A1-B13F-5469FA424A5E}" type="slidenum">
              <a:rPr lang="sl-SI" altLang="sl-SI" sz="1200">
                <a:solidFill>
                  <a:srgbClr val="898989"/>
                </a:solidFill>
                <a:cs typeface="Arial" panose="020B0604020202020204" pitchFamily="34" charset="0"/>
              </a:rPr>
              <a:pPr algn="r" eaLnBrk="1" fontAlgn="base" hangingPunct="1"/>
              <a:t>113</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77560503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806F542B-3A16-419B-8796-9FBD981398E0}" type="slidenum">
              <a:rPr lang="en-GB" altLang="sl-SI"/>
              <a:pPr>
                <a:defRPr/>
              </a:pPr>
              <a:t>114</a:t>
            </a:fld>
            <a:endParaRPr lang="en-GB" altLang="sl-SI"/>
          </a:p>
        </p:txBody>
      </p:sp>
      <p:sp>
        <p:nvSpPr>
          <p:cNvPr id="267266" name="Title 1"/>
          <p:cNvSpPr>
            <a:spLocks noGrp="1"/>
          </p:cNvSpPr>
          <p:nvPr>
            <p:ph type="title" idx="4294967295"/>
          </p:nvPr>
        </p:nvSpPr>
        <p:spPr/>
        <p:txBody>
          <a:bodyPr/>
          <a:lstStyle/>
          <a:p>
            <a:pPr eaLnBrk="1" hangingPunct="1"/>
            <a:r>
              <a:rPr lang="en-GB" altLang="sl-SI" noProof="0" dirty="0" smtClean="0"/>
              <a:t>Areas of application</a:t>
            </a:r>
          </a:p>
        </p:txBody>
      </p:sp>
      <p:sp>
        <p:nvSpPr>
          <p:cNvPr id="267267" name="Content Placeholder 2"/>
          <p:cNvSpPr>
            <a:spLocks noGrp="1"/>
          </p:cNvSpPr>
          <p:nvPr>
            <p:ph idx="4294967295"/>
          </p:nvPr>
        </p:nvSpPr>
        <p:spPr bwMode="auto">
          <a:xfrm>
            <a:off x="321602" y="1211263"/>
            <a:ext cx="9157890" cy="504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81000" indent="-381000" eaLnBrk="1" hangingPunct="1"/>
            <a:endParaRPr lang="en-GB" altLang="ja-JP" b="1" noProof="0" dirty="0" smtClean="0">
              <a:solidFill>
                <a:srgbClr val="654A15"/>
              </a:solidFill>
            </a:endParaRPr>
          </a:p>
          <a:p>
            <a:pPr marL="381000" indent="-381000" eaLnBrk="1" hangingPunct="1"/>
            <a:r>
              <a:rPr lang="en-GB" altLang="ja-JP" b="1" noProof="0" dirty="0" smtClean="0">
                <a:solidFill>
                  <a:srgbClr val="654A15"/>
                </a:solidFill>
              </a:rPr>
              <a:t>Deterministic safety analyses</a:t>
            </a:r>
            <a:r>
              <a:rPr lang="en-GB" altLang="ja-JP" noProof="0" dirty="0" smtClean="0"/>
              <a:t> should also be carried out for the </a:t>
            </a:r>
            <a:r>
              <a:rPr lang="en-GB" altLang="ja-JP" b="1" noProof="0" dirty="0" smtClean="0">
                <a:solidFill>
                  <a:srgbClr val="654A15"/>
                </a:solidFill>
              </a:rPr>
              <a:t>following areas</a:t>
            </a:r>
            <a:r>
              <a:rPr lang="en-GB" altLang="ja-JP" dirty="0"/>
              <a:t>:</a:t>
            </a:r>
          </a:p>
          <a:p>
            <a:pPr marL="719138" lvl="1" indent="-358775" eaLnBrk="1" hangingPunct="1"/>
            <a:r>
              <a:rPr lang="en-GB" altLang="ja-JP" noProof="0" dirty="0" smtClean="0"/>
              <a:t>The analysis of incidents that have occurred or of combinations of such incidents with other hypothetical faults. </a:t>
            </a:r>
          </a:p>
          <a:p>
            <a:pPr marL="1219200" lvl="2" indent="-304800" eaLnBrk="1" hangingPunct="1"/>
            <a:r>
              <a:rPr lang="en-GB" altLang="ja-JP" noProof="0" dirty="0" smtClean="0"/>
              <a:t>Such analyses would normally require best estimate methods, in particular for complex occurrences that require a realistic simulation</a:t>
            </a:r>
            <a:r>
              <a:rPr lang="en-GB" altLang="ja-JP" sz="1800" noProof="0" dirty="0" smtClean="0"/>
              <a:t>.</a:t>
            </a:r>
          </a:p>
          <a:p>
            <a:pPr marL="719138" lvl="1" indent="-358775" eaLnBrk="1" hangingPunct="1"/>
            <a:r>
              <a:rPr lang="en-GB" altLang="ja-JP" noProof="0" dirty="0" smtClean="0"/>
              <a:t>The development and maintenance of emergency operating procedures and accident management guidelines. </a:t>
            </a:r>
          </a:p>
          <a:p>
            <a:pPr marL="1219200" lvl="2" indent="-304800" eaLnBrk="1" hangingPunct="1"/>
            <a:r>
              <a:rPr lang="en-GB" altLang="ja-JP" noProof="0" dirty="0" smtClean="0"/>
              <a:t>Best estimate codes together with realistic assumptions should be used in these cases.</a:t>
            </a:r>
          </a:p>
          <a:p>
            <a:pPr marL="719138" lvl="1" indent="-358775" eaLnBrk="1" hangingPunct="1"/>
            <a:r>
              <a:rPr lang="en-GB" altLang="ja-JP" noProof="0" dirty="0" smtClean="0"/>
              <a:t>The refinement of previous safety analyses in the context of a periodic safety review to provide assurance that the original assessments and conclusions are still valid. </a:t>
            </a:r>
          </a:p>
          <a:p>
            <a:pPr marL="1219200" lvl="2" indent="-304800" eaLnBrk="1" hangingPunct="1"/>
            <a:r>
              <a:rPr lang="en-GB" altLang="ja-JP" noProof="0" dirty="0" smtClean="0"/>
              <a:t>As for the original analyses, both, conservative approaches and best estimate plus uncertainty methods may be used.</a:t>
            </a:r>
          </a:p>
          <a:p>
            <a:pPr marL="719138" lvl="1" indent="-358775" eaLnBrk="1" hangingPunct="1"/>
            <a:r>
              <a:rPr lang="en-GB" altLang="ja-JP" noProof="0" dirty="0" smtClean="0"/>
              <a:t>By the Regulatory Body to provide independent oversight of licensee activities.</a:t>
            </a:r>
          </a:p>
        </p:txBody>
      </p:sp>
      <p:sp>
        <p:nvSpPr>
          <p:cNvPr id="26726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8FA43850-4AA1-409B-97D2-61338D9BF471}" type="slidenum">
              <a:rPr lang="sl-SI" altLang="sl-SI" sz="1200">
                <a:solidFill>
                  <a:srgbClr val="898989"/>
                </a:solidFill>
                <a:cs typeface="Arial" panose="020B0604020202020204" pitchFamily="34" charset="0"/>
              </a:rPr>
              <a:pPr algn="r" eaLnBrk="1" fontAlgn="base" hangingPunct="1"/>
              <a:t>114</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05486013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12499B6D-21BA-456B-94E0-0EC58103053F}" type="slidenum">
              <a:rPr lang="en-GB" altLang="sl-SI"/>
              <a:pPr>
                <a:defRPr/>
              </a:pPr>
              <a:t>115</a:t>
            </a:fld>
            <a:endParaRPr lang="en-GB" altLang="sl-SI"/>
          </a:p>
        </p:txBody>
      </p:sp>
      <p:sp>
        <p:nvSpPr>
          <p:cNvPr id="269314" name="Title 1"/>
          <p:cNvSpPr>
            <a:spLocks noGrp="1"/>
          </p:cNvSpPr>
          <p:nvPr>
            <p:ph type="title" idx="4294967295"/>
          </p:nvPr>
        </p:nvSpPr>
        <p:spPr/>
        <p:txBody>
          <a:bodyPr/>
          <a:lstStyle/>
          <a:p>
            <a:pPr eaLnBrk="1" hangingPunct="1"/>
            <a:r>
              <a:rPr lang="en-GB" altLang="sl-SI" noProof="0" dirty="0" smtClean="0"/>
              <a:t>Application to the design of nuclear power plants</a:t>
            </a:r>
          </a:p>
        </p:txBody>
      </p:sp>
      <p:sp>
        <p:nvSpPr>
          <p:cNvPr id="269315"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endParaRPr lang="en-GB" altLang="ja-JP" noProof="0" dirty="0" smtClean="0"/>
          </a:p>
          <a:p>
            <a:pPr marL="381000" indent="-381000" eaLnBrk="1" hangingPunct="1"/>
            <a:r>
              <a:rPr lang="en-GB" altLang="ja-JP" noProof="0" dirty="0" smtClean="0"/>
              <a:t>The </a:t>
            </a:r>
            <a:r>
              <a:rPr lang="en-GB" altLang="ja-JP" b="1" noProof="0" dirty="0" smtClean="0">
                <a:solidFill>
                  <a:srgbClr val="654A15"/>
                </a:solidFill>
              </a:rPr>
              <a:t>design basis</a:t>
            </a:r>
            <a:r>
              <a:rPr lang="en-GB" altLang="ja-JP" noProof="0" dirty="0" smtClean="0"/>
              <a:t> for items that are important to safety is required to be established and confirmed by means of a comprehensive safety assessment. </a:t>
            </a:r>
          </a:p>
          <a:p>
            <a:pPr marL="381000" indent="-381000" eaLnBrk="1" hangingPunct="1"/>
            <a:endParaRPr lang="en-GB" altLang="ja-JP" noProof="0" dirty="0" smtClean="0"/>
          </a:p>
          <a:p>
            <a:pPr marL="381000" indent="-381000" eaLnBrk="1" hangingPunct="1"/>
            <a:r>
              <a:rPr lang="en-GB" altLang="ja-JP" noProof="0" dirty="0" smtClean="0"/>
              <a:t>The design basis comprises the </a:t>
            </a:r>
            <a:r>
              <a:rPr lang="en-GB" altLang="ja-JP" b="1" noProof="0" dirty="0" smtClean="0">
                <a:solidFill>
                  <a:srgbClr val="654A15"/>
                </a:solidFill>
              </a:rPr>
              <a:t>design requirements</a:t>
            </a:r>
            <a:r>
              <a:rPr lang="en-GB" altLang="ja-JP" noProof="0" dirty="0" smtClean="0"/>
              <a:t> for structures, systems and components that must be met for the safe operation of a nuclear power plant, and for preventing or mitigating the consequences of events that could jeopardise safety. </a:t>
            </a:r>
          </a:p>
          <a:p>
            <a:pPr marL="381000" indent="-381000" eaLnBrk="1" hangingPunct="1"/>
            <a:endParaRPr lang="en-GB" altLang="ja-JP" noProof="0" dirty="0" smtClean="0"/>
          </a:p>
          <a:p>
            <a:pPr marL="381000" indent="-381000" eaLnBrk="1" hangingPunct="1"/>
            <a:r>
              <a:rPr lang="en-GB" altLang="ja-JP" noProof="0" dirty="0" smtClean="0"/>
              <a:t>For example, deterministic analyses are carried out to determine what pressure and temperature the components of the primary coolant system must be able to withstand.</a:t>
            </a:r>
          </a:p>
        </p:txBody>
      </p:sp>
      <p:sp>
        <p:nvSpPr>
          <p:cNvPr id="26931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D2419B5A-1271-4F38-B171-FA02E91CB0C2}" type="slidenum">
              <a:rPr lang="sl-SI" altLang="sl-SI" sz="1200">
                <a:solidFill>
                  <a:srgbClr val="898989"/>
                </a:solidFill>
                <a:cs typeface="Arial" panose="020B0604020202020204" pitchFamily="34" charset="0"/>
              </a:rPr>
              <a:pPr algn="r" eaLnBrk="1" fontAlgn="base" hangingPunct="1"/>
              <a:t>115</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92867676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610C8519-92A9-496D-9323-D8CD54C55430}" type="slidenum">
              <a:rPr lang="en-GB" altLang="sl-SI"/>
              <a:pPr>
                <a:defRPr/>
              </a:pPr>
              <a:t>116</a:t>
            </a:fld>
            <a:endParaRPr lang="en-GB" altLang="sl-SI"/>
          </a:p>
        </p:txBody>
      </p:sp>
      <p:sp>
        <p:nvSpPr>
          <p:cNvPr id="271362" name="Title 1"/>
          <p:cNvSpPr>
            <a:spLocks noGrp="1"/>
          </p:cNvSpPr>
          <p:nvPr>
            <p:ph type="title" idx="4294967295"/>
          </p:nvPr>
        </p:nvSpPr>
        <p:spPr/>
        <p:txBody>
          <a:bodyPr/>
          <a:lstStyle/>
          <a:p>
            <a:pPr eaLnBrk="1" hangingPunct="1"/>
            <a:r>
              <a:rPr lang="en-GB" altLang="sl-SI" noProof="0" dirty="0" smtClean="0"/>
              <a:t>Application to the licensing of nuclear power plants</a:t>
            </a:r>
          </a:p>
        </p:txBody>
      </p:sp>
      <p:sp>
        <p:nvSpPr>
          <p:cNvPr id="271363"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endParaRPr lang="en-GB" altLang="ja-JP" noProof="0" dirty="0" smtClean="0"/>
          </a:p>
          <a:p>
            <a:pPr marL="381000" indent="-381000" eaLnBrk="1" hangingPunct="1"/>
            <a:r>
              <a:rPr lang="en-GB" altLang="ja-JP" noProof="0" dirty="0" smtClean="0"/>
              <a:t>The use of deterministic safety analyses to develop the design, and to </a:t>
            </a:r>
            <a:r>
              <a:rPr lang="en-GB" altLang="ja-JP" b="1" noProof="0" dirty="0" smtClean="0">
                <a:solidFill>
                  <a:srgbClr val="654A15"/>
                </a:solidFill>
              </a:rPr>
              <a:t>license a nuclear power plant,</a:t>
            </a:r>
            <a:r>
              <a:rPr lang="en-GB" altLang="ja-JP" noProof="0" dirty="0" smtClean="0"/>
              <a:t> are closely related. </a:t>
            </a:r>
          </a:p>
          <a:p>
            <a:pPr marL="381000" indent="-381000" eaLnBrk="1" hangingPunct="1"/>
            <a:endParaRPr lang="en-GB" altLang="ja-JP" noProof="0" dirty="0" smtClean="0"/>
          </a:p>
          <a:p>
            <a:pPr marL="381000" indent="-381000" eaLnBrk="1" hangingPunct="1"/>
            <a:r>
              <a:rPr lang="en-GB" altLang="ja-JP" noProof="0" dirty="0" smtClean="0"/>
              <a:t>The plant must be designed so that it complies with </a:t>
            </a:r>
            <a:r>
              <a:rPr lang="en-GB" altLang="ja-JP" b="1" noProof="0" dirty="0" smtClean="0">
                <a:solidFill>
                  <a:srgbClr val="654A15"/>
                </a:solidFill>
              </a:rPr>
              <a:t>all the applicable regulations and standards</a:t>
            </a:r>
            <a:r>
              <a:rPr lang="en-GB" altLang="ja-JP" noProof="0" dirty="0" smtClean="0"/>
              <a:t> and this must be demonstrated in safety analysis reports in order to obtain licenses to construct and operate the plant. </a:t>
            </a:r>
          </a:p>
          <a:p>
            <a:pPr marL="381000" indent="-381000" eaLnBrk="1" hangingPunct="1"/>
            <a:endParaRPr lang="en-GB" altLang="ja-JP" noProof="0" dirty="0" smtClean="0"/>
          </a:p>
          <a:p>
            <a:pPr marL="381000" indent="-381000" eaLnBrk="1" hangingPunct="1"/>
            <a:r>
              <a:rPr lang="en-GB" altLang="ja-JP" noProof="0" dirty="0" smtClean="0"/>
              <a:t>The analyses that are presented in the </a:t>
            </a:r>
            <a:r>
              <a:rPr lang="en-GB" altLang="ja-JP" b="1" noProof="0" dirty="0" smtClean="0">
                <a:solidFill>
                  <a:srgbClr val="654A15"/>
                </a:solidFill>
              </a:rPr>
              <a:t>safety analyses report </a:t>
            </a:r>
            <a:r>
              <a:rPr lang="en-GB" altLang="ja-JP" noProof="0" dirty="0" smtClean="0"/>
              <a:t>should represent the current state of the plant and should be presented in a way that demonstrates to the </a:t>
            </a:r>
            <a:r>
              <a:rPr lang="en-GB" altLang="ja-JP" b="1" noProof="0" dirty="0" smtClean="0">
                <a:solidFill>
                  <a:srgbClr val="654A15"/>
                </a:solidFill>
              </a:rPr>
              <a:t>regulatory body</a:t>
            </a:r>
            <a:r>
              <a:rPr lang="en-GB" altLang="ja-JP" noProof="0" dirty="0" smtClean="0"/>
              <a:t> that its </a:t>
            </a:r>
            <a:r>
              <a:rPr lang="en-GB" altLang="ja-JP" b="1" noProof="0" dirty="0" smtClean="0">
                <a:solidFill>
                  <a:srgbClr val="654A15"/>
                </a:solidFill>
              </a:rPr>
              <a:t>requirements</a:t>
            </a:r>
            <a:r>
              <a:rPr lang="en-GB" altLang="ja-JP" noProof="0" dirty="0" smtClean="0"/>
              <a:t> have been </a:t>
            </a:r>
            <a:r>
              <a:rPr lang="en-GB" altLang="ja-JP" b="1" noProof="0" dirty="0" smtClean="0">
                <a:solidFill>
                  <a:srgbClr val="654A15"/>
                </a:solidFill>
              </a:rPr>
              <a:t>met.</a:t>
            </a:r>
          </a:p>
        </p:txBody>
      </p:sp>
      <p:sp>
        <p:nvSpPr>
          <p:cNvPr id="27136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866ADAE1-A5EA-4EE0-84C7-3D2FD18DBEA5}" type="slidenum">
              <a:rPr lang="sl-SI" altLang="sl-SI" sz="1200">
                <a:solidFill>
                  <a:srgbClr val="898989"/>
                </a:solidFill>
                <a:cs typeface="Arial" panose="020B0604020202020204" pitchFamily="34" charset="0"/>
              </a:rPr>
              <a:pPr algn="r" eaLnBrk="1" fontAlgn="base" hangingPunct="1"/>
              <a:t>116</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901446763"/>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79EA873F-F9C3-4438-86AB-7CAEB77A80D6}" type="slidenum">
              <a:rPr lang="en-GB" altLang="sl-SI"/>
              <a:pPr>
                <a:defRPr/>
              </a:pPr>
              <a:t>117</a:t>
            </a:fld>
            <a:endParaRPr lang="en-GB" altLang="sl-SI"/>
          </a:p>
        </p:txBody>
      </p:sp>
      <p:sp>
        <p:nvSpPr>
          <p:cNvPr id="275458" name="Title 1"/>
          <p:cNvSpPr>
            <a:spLocks noGrp="1"/>
          </p:cNvSpPr>
          <p:nvPr>
            <p:ph type="title" idx="4294967295"/>
          </p:nvPr>
        </p:nvSpPr>
        <p:spPr/>
        <p:txBody>
          <a:bodyPr/>
          <a:lstStyle/>
          <a:p>
            <a:pPr eaLnBrk="1" hangingPunct="1"/>
            <a:r>
              <a:rPr lang="en-GB" altLang="sl-SI" noProof="0" dirty="0" smtClean="0"/>
              <a:t>Application in plant modifications</a:t>
            </a:r>
          </a:p>
        </p:txBody>
      </p:sp>
      <p:sp>
        <p:nvSpPr>
          <p:cNvPr id="275459"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marL="381000" indent="-381000" eaLnBrk="1" hangingPunct="1"/>
            <a:endParaRPr lang="en-GB" altLang="ja-JP" sz="2400" b="1" noProof="0" dirty="0" smtClean="0"/>
          </a:p>
          <a:p>
            <a:pPr marL="0" indent="0" eaLnBrk="1" hangingPunct="1">
              <a:buNone/>
            </a:pPr>
            <a:endParaRPr lang="en-GB" altLang="ja-JP" noProof="0" dirty="0" smtClean="0"/>
          </a:p>
          <a:p>
            <a:pPr marL="381000" indent="-381000" eaLnBrk="1" hangingPunct="1"/>
            <a:r>
              <a:rPr lang="en-GB" altLang="ja-JP" noProof="0" dirty="0" smtClean="0"/>
              <a:t>The </a:t>
            </a:r>
            <a:r>
              <a:rPr lang="en-GB" altLang="ja-JP" b="1" noProof="0" dirty="0" smtClean="0">
                <a:solidFill>
                  <a:srgbClr val="654A15"/>
                </a:solidFill>
              </a:rPr>
              <a:t>modification </a:t>
            </a:r>
            <a:r>
              <a:rPr lang="en-GB" altLang="ja-JP" noProof="0" dirty="0" smtClean="0"/>
              <a:t>of </a:t>
            </a:r>
            <a:r>
              <a:rPr lang="en-GB" altLang="ja-JP" b="1" noProof="0" dirty="0" smtClean="0">
                <a:solidFill>
                  <a:srgbClr val="654A15"/>
                </a:solidFill>
              </a:rPr>
              <a:t>existing</a:t>
            </a:r>
            <a:r>
              <a:rPr lang="en-GB" altLang="ja-JP" noProof="0" dirty="0" smtClean="0"/>
              <a:t> nuclear power </a:t>
            </a:r>
            <a:r>
              <a:rPr lang="en-GB" altLang="ja-JP" b="1" noProof="0" dirty="0" smtClean="0">
                <a:solidFill>
                  <a:srgbClr val="654A15"/>
                </a:solidFill>
              </a:rPr>
              <a:t>plants</a:t>
            </a:r>
            <a:r>
              <a:rPr lang="en-GB" altLang="ja-JP" noProof="0" dirty="0" smtClean="0"/>
              <a:t> is normally undertaken </a:t>
            </a:r>
          </a:p>
          <a:p>
            <a:pPr marL="719138" lvl="1" indent="-358775" eaLnBrk="1" hangingPunct="1"/>
            <a:r>
              <a:rPr lang="en-GB" altLang="ja-JP" noProof="0" dirty="0" smtClean="0"/>
              <a:t>to counteract the ageing of the plant, </a:t>
            </a:r>
          </a:p>
          <a:p>
            <a:pPr marL="719138" lvl="1" indent="-358775" eaLnBrk="1" hangingPunct="1"/>
            <a:r>
              <a:rPr lang="en-GB" altLang="ja-JP" noProof="0" dirty="0" smtClean="0"/>
              <a:t>to justify its continued operation, </a:t>
            </a:r>
          </a:p>
          <a:p>
            <a:pPr marL="719138" lvl="1" indent="-358775" eaLnBrk="1" hangingPunct="1"/>
            <a:r>
              <a:rPr lang="en-GB" altLang="ja-JP" noProof="0" dirty="0" smtClean="0"/>
              <a:t>to take advantage of developments in technology</a:t>
            </a:r>
          </a:p>
          <a:p>
            <a:pPr marL="719138" lvl="1" indent="-358775" eaLnBrk="1" hangingPunct="1"/>
            <a:r>
              <a:rPr lang="en-GB" altLang="ja-JP" dirty="0" smtClean="0"/>
              <a:t>utilizing operational experiences</a:t>
            </a:r>
            <a:r>
              <a:rPr lang="en-GB" altLang="ja-JP" noProof="0" dirty="0" smtClean="0"/>
              <a:t> or </a:t>
            </a:r>
          </a:p>
          <a:p>
            <a:pPr marL="719138" lvl="1" indent="-358775" eaLnBrk="1" hangingPunct="1"/>
            <a:r>
              <a:rPr lang="en-GB" altLang="ja-JP" noProof="0" dirty="0" smtClean="0"/>
              <a:t>to comply with changes to the applicable rules and regulations. </a:t>
            </a:r>
          </a:p>
        </p:txBody>
      </p:sp>
      <p:sp>
        <p:nvSpPr>
          <p:cNvPr id="27546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870989DD-BEAB-4D60-B927-D702382E85BB}" type="slidenum">
              <a:rPr lang="sl-SI" altLang="sl-SI" sz="1200">
                <a:solidFill>
                  <a:srgbClr val="898989"/>
                </a:solidFill>
                <a:cs typeface="Arial" panose="020B0604020202020204" pitchFamily="34" charset="0"/>
              </a:rPr>
              <a:pPr algn="r" eaLnBrk="1" fontAlgn="base" hangingPunct="1"/>
              <a:t>117</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49694922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998FF9B5-5B04-4609-9E0C-65B4F151670F}" type="slidenum">
              <a:rPr lang="en-GB" altLang="sl-SI"/>
              <a:pPr>
                <a:defRPr/>
              </a:pPr>
              <a:t>118</a:t>
            </a:fld>
            <a:endParaRPr lang="en-GB" altLang="sl-SI"/>
          </a:p>
        </p:txBody>
      </p:sp>
      <p:sp>
        <p:nvSpPr>
          <p:cNvPr id="277506" name="Title 1"/>
          <p:cNvSpPr>
            <a:spLocks noGrp="1"/>
          </p:cNvSpPr>
          <p:nvPr>
            <p:ph type="title" idx="4294967295"/>
          </p:nvPr>
        </p:nvSpPr>
        <p:spPr/>
        <p:txBody>
          <a:bodyPr/>
          <a:lstStyle/>
          <a:p>
            <a:pPr eaLnBrk="1" hangingPunct="1"/>
            <a:r>
              <a:rPr lang="en-GB" altLang="sl-SI" noProof="0" dirty="0" smtClean="0"/>
              <a:t>Application in plant modifications</a:t>
            </a:r>
          </a:p>
        </p:txBody>
      </p:sp>
      <p:sp>
        <p:nvSpPr>
          <p:cNvPr id="277507"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81000" indent="-381000" eaLnBrk="1" hangingPunct="1"/>
            <a:endParaRPr lang="en-GB" altLang="ja-JP" sz="2400" b="1" noProof="0" dirty="0" smtClean="0"/>
          </a:p>
          <a:p>
            <a:pPr marL="381000" indent="-381000" eaLnBrk="1" hangingPunct="1"/>
            <a:endParaRPr lang="en-GB" altLang="ja-JP" noProof="0" dirty="0" smtClean="0"/>
          </a:p>
          <a:p>
            <a:pPr marL="381000" indent="-381000" eaLnBrk="1" hangingPunct="1"/>
            <a:endParaRPr lang="en-GB" altLang="ja-JP" noProof="0" dirty="0" smtClean="0"/>
          </a:p>
          <a:p>
            <a:pPr marL="381000" indent="-381000" eaLnBrk="1" hangingPunct="1"/>
            <a:r>
              <a:rPr lang="en-GB" altLang="ja-JP" noProof="0" dirty="0" smtClean="0"/>
              <a:t>To comply with the </a:t>
            </a:r>
            <a:r>
              <a:rPr lang="en-GB" altLang="ja-JP" b="1" noProof="0" dirty="0" smtClean="0">
                <a:solidFill>
                  <a:srgbClr val="654A15"/>
                </a:solidFill>
              </a:rPr>
              <a:t>regulatory requirements</a:t>
            </a:r>
            <a:r>
              <a:rPr lang="en-GB" altLang="ja-JP" noProof="0" dirty="0" smtClean="0"/>
              <a:t>, a </a:t>
            </a:r>
            <a:r>
              <a:rPr lang="en-GB" altLang="ja-JP" b="1" noProof="0" dirty="0" smtClean="0">
                <a:solidFill>
                  <a:srgbClr val="654A15"/>
                </a:solidFill>
              </a:rPr>
              <a:t>revision of the safety analysis</a:t>
            </a:r>
            <a:r>
              <a:rPr lang="en-GB" altLang="ja-JP" noProof="0" dirty="0" smtClean="0"/>
              <a:t> of the plant design should be made </a:t>
            </a:r>
          </a:p>
          <a:p>
            <a:pPr marL="719138" lvl="1" indent="-358775" eaLnBrk="1" hangingPunct="1"/>
            <a:r>
              <a:rPr lang="en-GB" altLang="ja-JP" noProof="0" dirty="0" smtClean="0"/>
              <a:t>when major modifications or modernization programmes are implemented, </a:t>
            </a:r>
          </a:p>
          <a:p>
            <a:pPr marL="719138" lvl="1" indent="-358775" eaLnBrk="1" hangingPunct="1"/>
            <a:r>
              <a:rPr lang="en-GB" altLang="ja-JP" noProof="0" dirty="0" smtClean="0"/>
              <a:t>when advances in technical knowledge and understanding of physical phenomena are made, </a:t>
            </a:r>
          </a:p>
          <a:p>
            <a:pPr marL="719138" lvl="1" indent="-358775" eaLnBrk="1" hangingPunct="1"/>
            <a:r>
              <a:rPr lang="en-GB" altLang="ja-JP" noProof="0" dirty="0" smtClean="0"/>
              <a:t>when changes in the described plant configuration are implemented or </a:t>
            </a:r>
          </a:p>
          <a:p>
            <a:pPr marL="719138" lvl="1" indent="-358775" eaLnBrk="1" hangingPunct="1"/>
            <a:r>
              <a:rPr lang="en-GB" altLang="ja-JP" noProof="0" dirty="0" smtClean="0"/>
              <a:t>when changes are made in operating procedures owing to operational experience.</a:t>
            </a:r>
          </a:p>
        </p:txBody>
      </p:sp>
      <p:sp>
        <p:nvSpPr>
          <p:cNvPr id="27750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27A04DEE-FCEC-4C8F-945E-C4509B85A4C2}" type="slidenum">
              <a:rPr lang="sl-SI" altLang="sl-SI" sz="1200">
                <a:solidFill>
                  <a:srgbClr val="898989"/>
                </a:solidFill>
                <a:cs typeface="Arial" panose="020B0604020202020204" pitchFamily="34" charset="0"/>
              </a:rPr>
              <a:pPr algn="r" eaLnBrk="1" fontAlgn="base" hangingPunct="1"/>
              <a:t>118</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422112666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F5C6D829-2D7A-4C9A-A611-C296DC74468A}" type="slidenum">
              <a:rPr lang="en-GB" altLang="sl-SI"/>
              <a:pPr>
                <a:defRPr/>
              </a:pPr>
              <a:t>119</a:t>
            </a:fld>
            <a:endParaRPr lang="en-GB" altLang="sl-SI"/>
          </a:p>
        </p:txBody>
      </p:sp>
      <p:sp>
        <p:nvSpPr>
          <p:cNvPr id="279554" name="Title 1"/>
          <p:cNvSpPr>
            <a:spLocks noGrp="1"/>
          </p:cNvSpPr>
          <p:nvPr>
            <p:ph type="title" idx="4294967295"/>
          </p:nvPr>
        </p:nvSpPr>
        <p:spPr/>
        <p:txBody>
          <a:bodyPr/>
          <a:lstStyle/>
          <a:p>
            <a:pPr eaLnBrk="1" hangingPunct="1"/>
            <a:r>
              <a:rPr lang="en-GB" altLang="sl-SI" noProof="0" dirty="0" smtClean="0"/>
              <a:t>Application in plant modifications</a:t>
            </a:r>
          </a:p>
        </p:txBody>
      </p:sp>
      <p:sp>
        <p:nvSpPr>
          <p:cNvPr id="279555"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p>
            <a:pPr marL="381000" indent="-381000" eaLnBrk="1" hangingPunct="1"/>
            <a:endParaRPr lang="en-GB" altLang="ja-JP" sz="2400" b="1" noProof="0" dirty="0" smtClean="0"/>
          </a:p>
          <a:p>
            <a:pPr marL="381000" indent="-381000" eaLnBrk="1" hangingPunct="1">
              <a:spcAft>
                <a:spcPts val="1200"/>
              </a:spcAft>
            </a:pPr>
            <a:r>
              <a:rPr lang="en-GB" altLang="ja-JP" noProof="0" dirty="0" smtClean="0"/>
              <a:t>Other </a:t>
            </a:r>
            <a:r>
              <a:rPr lang="en-GB" altLang="ja-JP" b="1" noProof="0" dirty="0" smtClean="0">
                <a:solidFill>
                  <a:srgbClr val="654A15"/>
                </a:solidFill>
              </a:rPr>
              <a:t>important applications</a:t>
            </a:r>
            <a:r>
              <a:rPr lang="en-GB" altLang="ja-JP" b="1" noProof="0" dirty="0" smtClean="0"/>
              <a:t> </a:t>
            </a:r>
            <a:r>
              <a:rPr lang="en-GB" altLang="ja-JP" noProof="0" dirty="0" smtClean="0"/>
              <a:t>of deterministic safety analysis are aimed at the more </a:t>
            </a:r>
            <a:r>
              <a:rPr lang="en-GB" altLang="ja-JP" b="1" noProof="0" dirty="0" smtClean="0">
                <a:solidFill>
                  <a:srgbClr val="654A15"/>
                </a:solidFill>
              </a:rPr>
              <a:t>economical utilization</a:t>
            </a:r>
            <a:r>
              <a:rPr lang="en-GB" altLang="ja-JP" b="1" noProof="0" dirty="0" smtClean="0"/>
              <a:t> </a:t>
            </a:r>
            <a:r>
              <a:rPr lang="en-GB" altLang="ja-JP" noProof="0" dirty="0" smtClean="0"/>
              <a:t>of the reactor and the nuclear fuel. </a:t>
            </a:r>
          </a:p>
          <a:p>
            <a:pPr marL="381000" indent="-381000" eaLnBrk="1" hangingPunct="1"/>
            <a:r>
              <a:rPr lang="en-GB" altLang="ja-JP" noProof="0" dirty="0" smtClean="0"/>
              <a:t>Such applications encompass </a:t>
            </a:r>
          </a:p>
          <a:p>
            <a:pPr marL="719138" lvl="1" indent="-358775" eaLnBrk="1" hangingPunct="1"/>
            <a:r>
              <a:rPr lang="en-GB" altLang="ja-JP" noProof="0" dirty="0" smtClean="0"/>
              <a:t>up-rating of the reactor power, </a:t>
            </a:r>
          </a:p>
          <a:p>
            <a:pPr marL="719138" lvl="1" indent="-358775" eaLnBrk="1" hangingPunct="1"/>
            <a:r>
              <a:rPr lang="en-GB" altLang="ja-JP" noProof="0" dirty="0" smtClean="0"/>
              <a:t>the use of improved types of fuel and </a:t>
            </a:r>
          </a:p>
          <a:p>
            <a:pPr marL="719138" lvl="1" indent="-358775" eaLnBrk="1" hangingPunct="1">
              <a:spcAft>
                <a:spcPts val="1200"/>
              </a:spcAft>
            </a:pPr>
            <a:r>
              <a:rPr lang="en-GB" altLang="ja-JP" noProof="0" dirty="0" smtClean="0"/>
              <a:t>the use of innovative methods for core reloads. </a:t>
            </a:r>
          </a:p>
          <a:p>
            <a:pPr marL="381000" indent="-381000" eaLnBrk="1" hangingPunct="1">
              <a:spcAft>
                <a:spcPts val="1200"/>
              </a:spcAft>
            </a:pPr>
            <a:r>
              <a:rPr lang="en-GB" altLang="ja-JP" noProof="0" dirty="0" smtClean="0"/>
              <a:t>Such applications often imply that the </a:t>
            </a:r>
            <a:r>
              <a:rPr lang="en-GB" altLang="ja-JP" b="1" noProof="0" dirty="0" smtClean="0">
                <a:solidFill>
                  <a:srgbClr val="654A15"/>
                </a:solidFill>
              </a:rPr>
              <a:t>safety margins</a:t>
            </a:r>
            <a:r>
              <a:rPr lang="en-GB" altLang="ja-JP" noProof="0" dirty="0" smtClean="0"/>
              <a:t> to operating limits are </a:t>
            </a:r>
            <a:r>
              <a:rPr lang="en-GB" altLang="ja-JP" b="1" noProof="0" dirty="0" smtClean="0">
                <a:solidFill>
                  <a:srgbClr val="654A15"/>
                </a:solidFill>
              </a:rPr>
              <a:t>reduced</a:t>
            </a:r>
            <a:r>
              <a:rPr lang="en-GB" altLang="ja-JP" noProof="0" dirty="0" smtClean="0"/>
              <a:t> and </a:t>
            </a:r>
            <a:r>
              <a:rPr lang="en-GB" altLang="ja-JP" b="1" noProof="0" dirty="0" smtClean="0">
                <a:solidFill>
                  <a:srgbClr val="654A15"/>
                </a:solidFill>
              </a:rPr>
              <a:t>special care</a:t>
            </a:r>
            <a:r>
              <a:rPr lang="en-GB" altLang="ja-JP" noProof="0" dirty="0" smtClean="0"/>
              <a:t> should be taken to ensure that the limits are not exceeded.</a:t>
            </a:r>
          </a:p>
        </p:txBody>
      </p:sp>
      <p:sp>
        <p:nvSpPr>
          <p:cNvPr id="27955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76473595-F5FF-46EA-928B-E902397D4065}" type="slidenum">
              <a:rPr lang="sl-SI" altLang="sl-SI" sz="1200">
                <a:solidFill>
                  <a:srgbClr val="898989"/>
                </a:solidFill>
                <a:cs typeface="Arial" panose="020B0604020202020204" pitchFamily="34" charset="0"/>
              </a:rPr>
              <a:pPr algn="r" eaLnBrk="1" fontAlgn="base" hangingPunct="1"/>
              <a:t>119</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4152903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7AFE83A0-9234-4D4B-87E3-896A9CC37219}" type="slidenum">
              <a:rPr lang="en-GB" altLang="sl-SI"/>
              <a:pPr>
                <a:defRPr/>
              </a:pPr>
              <a:t>12</a:t>
            </a:fld>
            <a:endParaRPr lang="en-GB" altLang="sl-SI"/>
          </a:p>
        </p:txBody>
      </p:sp>
      <p:sp>
        <p:nvSpPr>
          <p:cNvPr id="31746" name="Title 1"/>
          <p:cNvSpPr>
            <a:spLocks noGrp="1"/>
          </p:cNvSpPr>
          <p:nvPr>
            <p:ph type="title" idx="4294967295"/>
          </p:nvPr>
        </p:nvSpPr>
        <p:spPr>
          <a:xfrm>
            <a:off x="319194" y="188914"/>
            <a:ext cx="9079469" cy="936625"/>
          </a:xfrm>
        </p:spPr>
        <p:txBody>
          <a:bodyPr/>
          <a:lstStyle/>
          <a:p>
            <a:pPr eaLnBrk="1" hangingPunct="1"/>
            <a:r>
              <a:rPr lang="en-GB" altLang="sl-SI" noProof="0" dirty="0" smtClean="0"/>
              <a:t>What </a:t>
            </a:r>
            <a:r>
              <a:rPr lang="en-GB" altLang="sl-SI" dirty="0" smtClean="0"/>
              <a:t>do </a:t>
            </a:r>
            <a:r>
              <a:rPr lang="en-GB" altLang="sl-SI" noProof="0" dirty="0" smtClean="0"/>
              <a:t>deterministic safety analyses provide?</a:t>
            </a:r>
          </a:p>
        </p:txBody>
      </p:sp>
      <p:sp>
        <p:nvSpPr>
          <p:cNvPr id="31747" name="Content Placeholder 2"/>
          <p:cNvSpPr>
            <a:spLocks noGrp="1"/>
          </p:cNvSpPr>
          <p:nvPr>
            <p:ph idx="4294967295"/>
          </p:nvPr>
        </p:nvSpPr>
        <p:spPr bwMode="auto">
          <a:xfrm>
            <a:off x="618266" y="1219201"/>
            <a:ext cx="8734821" cy="50466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59138" indent="-358775">
              <a:spcAft>
                <a:spcPts val="1200"/>
              </a:spcAft>
            </a:pPr>
            <a:r>
              <a:rPr lang="en-GB" altLang="ja-JP" b="1" noProof="0" dirty="0" smtClean="0"/>
              <a:t>Characterization of the postulated initiating events </a:t>
            </a:r>
            <a:r>
              <a:rPr lang="en-GB" altLang="ja-JP" noProof="0" dirty="0" smtClean="0"/>
              <a:t>that are appropriate for the site and the design of the </a:t>
            </a:r>
            <a:r>
              <a:rPr lang="en-GB" altLang="ja-JP" dirty="0"/>
              <a:t>plant and </a:t>
            </a:r>
            <a:r>
              <a:rPr lang="en-GB" altLang="ja-JP" dirty="0" smtClean="0"/>
              <a:t>also </a:t>
            </a:r>
            <a:r>
              <a:rPr lang="en-GB" altLang="ja-JP" b="1" dirty="0" smtClean="0"/>
              <a:t>confirmation </a:t>
            </a:r>
            <a:r>
              <a:rPr lang="en-GB" altLang="ja-JP" b="1" dirty="0"/>
              <a:t>of the </a:t>
            </a:r>
            <a:r>
              <a:rPr lang="en-GB" altLang="ja-JP" b="1" dirty="0" smtClean="0"/>
              <a:t>design </a:t>
            </a:r>
            <a:r>
              <a:rPr lang="en-GB" altLang="ja-JP" b="1" dirty="0"/>
              <a:t>bases </a:t>
            </a:r>
            <a:r>
              <a:rPr lang="en-GB" altLang="ja-JP" dirty="0"/>
              <a:t>for all items important to safety;</a:t>
            </a:r>
            <a:endParaRPr lang="hu-HU" dirty="0"/>
          </a:p>
          <a:p>
            <a:pPr>
              <a:spcAft>
                <a:spcPts val="1200"/>
              </a:spcAft>
            </a:pPr>
            <a:r>
              <a:rPr lang="en-US" dirty="0"/>
              <a:t>Analysis and evaluation of event sequences </a:t>
            </a:r>
            <a:r>
              <a:rPr lang="en-US" dirty="0" smtClean="0"/>
              <a:t>resulting from the PIEs </a:t>
            </a:r>
            <a:r>
              <a:rPr lang="en-US" b="1" dirty="0" smtClean="0"/>
              <a:t>set and confirm </a:t>
            </a:r>
            <a:r>
              <a:rPr lang="en-US" b="1" dirty="0"/>
              <a:t>the qualification </a:t>
            </a:r>
            <a:r>
              <a:rPr lang="en-US" b="1" dirty="0" smtClean="0"/>
              <a:t>requirements</a:t>
            </a:r>
            <a:r>
              <a:rPr lang="en-US" dirty="0" smtClean="0"/>
              <a:t> for the related SSCs;</a:t>
            </a:r>
            <a:endParaRPr lang="en-US" dirty="0"/>
          </a:p>
          <a:p>
            <a:pPr>
              <a:spcAft>
                <a:spcPts val="1200"/>
              </a:spcAft>
            </a:pPr>
            <a:r>
              <a:rPr lang="en-GB" altLang="ja-JP" b="1" noProof="0" dirty="0" smtClean="0"/>
              <a:t>Comparison</a:t>
            </a:r>
            <a:r>
              <a:rPr lang="en-GB" altLang="ja-JP" noProof="0" dirty="0" smtClean="0"/>
              <a:t> of the results of the analysis </a:t>
            </a:r>
            <a:r>
              <a:rPr lang="en-GB" altLang="ja-JP" b="1" noProof="0" dirty="0" smtClean="0"/>
              <a:t>with </a:t>
            </a:r>
            <a:r>
              <a:rPr lang="en-US" b="1" dirty="0" smtClean="0"/>
              <a:t>acceptance </a:t>
            </a:r>
            <a:r>
              <a:rPr lang="en-US" b="1" dirty="0"/>
              <a:t>criteria</a:t>
            </a:r>
            <a:r>
              <a:rPr lang="en-US" dirty="0"/>
              <a:t>, design limits, dose </a:t>
            </a:r>
            <a:r>
              <a:rPr lang="en-US" dirty="0" smtClean="0"/>
              <a:t>limits;</a:t>
            </a:r>
            <a:endParaRPr lang="en-GB" altLang="ja-JP" noProof="0" dirty="0" smtClean="0"/>
          </a:p>
          <a:p>
            <a:pPr>
              <a:spcAft>
                <a:spcPts val="1200"/>
              </a:spcAft>
            </a:pPr>
            <a:r>
              <a:rPr lang="en-GB" altLang="ja-JP" b="1" noProof="0" dirty="0" smtClean="0"/>
              <a:t>Demonstration that the management of</a:t>
            </a:r>
            <a:r>
              <a:rPr lang="en-GB" altLang="ja-JP" noProof="0" dirty="0" smtClean="0"/>
              <a:t> anticipated operational occurrences and </a:t>
            </a:r>
            <a:r>
              <a:rPr lang="en-GB" altLang="ja-JP" b="1" noProof="0" dirty="0" smtClean="0"/>
              <a:t>design basis accident conditions</a:t>
            </a:r>
            <a:r>
              <a:rPr lang="hu-HU" altLang="ja-JP" b="1" noProof="0" dirty="0" smtClean="0"/>
              <a:t> </a:t>
            </a:r>
            <a:r>
              <a:rPr lang="en-US" b="1" dirty="0" smtClean="0"/>
              <a:t>is </a:t>
            </a:r>
            <a:r>
              <a:rPr lang="en-US" b="1" dirty="0"/>
              <a:t>possible </a:t>
            </a:r>
            <a:r>
              <a:rPr lang="en-US" dirty="0"/>
              <a:t>by </a:t>
            </a:r>
            <a:r>
              <a:rPr lang="en-US" dirty="0" smtClean="0"/>
              <a:t>automatic </a:t>
            </a:r>
            <a:r>
              <a:rPr lang="en-US" dirty="0"/>
              <a:t>actuation of safety systems in combination with </a:t>
            </a:r>
            <a:r>
              <a:rPr lang="en-US" i="1" dirty="0"/>
              <a:t>prescribed</a:t>
            </a:r>
            <a:r>
              <a:rPr lang="en-US" dirty="0"/>
              <a:t> </a:t>
            </a:r>
            <a:r>
              <a:rPr lang="en-US" dirty="0" smtClean="0"/>
              <a:t>operator actions</a:t>
            </a:r>
            <a:r>
              <a:rPr lang="en-GB" altLang="ja-JP" noProof="0" dirty="0" smtClean="0"/>
              <a:t>;</a:t>
            </a:r>
          </a:p>
          <a:p>
            <a:pPr>
              <a:spcAft>
                <a:spcPts val="1200"/>
              </a:spcAft>
            </a:pPr>
            <a:r>
              <a:rPr lang="en-GB" altLang="ja-JP" b="1" noProof="0" dirty="0" smtClean="0"/>
              <a:t>Demonstration that the management of design extension conditions is possible</a:t>
            </a:r>
            <a:r>
              <a:rPr lang="en-GB" altLang="ja-JP" noProof="0" dirty="0" smtClean="0"/>
              <a:t> by </a:t>
            </a:r>
            <a:r>
              <a:rPr lang="en-GB" altLang="ja-JP" dirty="0" smtClean="0"/>
              <a:t>automatic</a:t>
            </a:r>
            <a:r>
              <a:rPr lang="hu-HU" altLang="ja-JP" noProof="0" dirty="0" smtClean="0"/>
              <a:t> </a:t>
            </a:r>
            <a:r>
              <a:rPr lang="en-GB" altLang="ja-JP" noProof="0" dirty="0" smtClean="0"/>
              <a:t>actuation of safety systems </a:t>
            </a:r>
            <a:r>
              <a:rPr lang="en-US" dirty="0" smtClean="0"/>
              <a:t>and by use </a:t>
            </a:r>
            <a:r>
              <a:rPr lang="en-US" dirty="0"/>
              <a:t>of safety features </a:t>
            </a:r>
            <a:r>
              <a:rPr lang="en-US" dirty="0" smtClean="0"/>
              <a:t>together with </a:t>
            </a:r>
            <a:r>
              <a:rPr lang="en-US" i="1" dirty="0"/>
              <a:t>expected</a:t>
            </a:r>
            <a:r>
              <a:rPr lang="en-US" dirty="0"/>
              <a:t> </a:t>
            </a:r>
            <a:r>
              <a:rPr lang="en-US" dirty="0" smtClean="0"/>
              <a:t>operator actions</a:t>
            </a:r>
            <a:r>
              <a:rPr lang="en-GB" altLang="ja-JP" noProof="0" dirty="0" smtClean="0"/>
              <a:t>.</a:t>
            </a:r>
          </a:p>
        </p:txBody>
      </p:sp>
      <p:sp>
        <p:nvSpPr>
          <p:cNvPr id="3174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753149E0-5E7D-4D7A-AF4A-EC7F53E7573D}" type="slidenum">
              <a:rPr lang="sl-SI" altLang="sl-SI" sz="1200">
                <a:solidFill>
                  <a:srgbClr val="898989"/>
                </a:solidFill>
                <a:cs typeface="Arial" panose="020B0604020202020204" pitchFamily="34" charset="0"/>
              </a:rPr>
              <a:pPr algn="r" eaLnBrk="1" fontAlgn="base" hangingPunct="1"/>
              <a:t>12</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82952973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F06E27B5-A678-4733-9640-D41628935B91}" type="slidenum">
              <a:rPr lang="en-GB" altLang="sl-SI"/>
              <a:pPr>
                <a:defRPr/>
              </a:pPr>
              <a:t>120</a:t>
            </a:fld>
            <a:endParaRPr lang="en-GB" altLang="sl-SI"/>
          </a:p>
        </p:txBody>
      </p:sp>
      <p:sp>
        <p:nvSpPr>
          <p:cNvPr id="281602" name="Title 1"/>
          <p:cNvSpPr>
            <a:spLocks noGrp="1"/>
          </p:cNvSpPr>
          <p:nvPr>
            <p:ph type="title" idx="4294967295"/>
          </p:nvPr>
        </p:nvSpPr>
        <p:spPr/>
        <p:txBody>
          <a:bodyPr/>
          <a:lstStyle/>
          <a:p>
            <a:pPr eaLnBrk="1" hangingPunct="1"/>
            <a:r>
              <a:rPr lang="en-GB" altLang="sl-SI" noProof="0" dirty="0" smtClean="0"/>
              <a:t>Application to the analysis of operational events</a:t>
            </a:r>
          </a:p>
        </p:txBody>
      </p:sp>
      <p:sp>
        <p:nvSpPr>
          <p:cNvPr id="281603"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marL="0" indent="0" eaLnBrk="1" hangingPunct="1">
              <a:buNone/>
            </a:pPr>
            <a:endParaRPr lang="en-GB" altLang="ja-JP" b="1" noProof="0" dirty="0" smtClean="0"/>
          </a:p>
          <a:p>
            <a:pPr marL="381000" indent="-381000" eaLnBrk="1" hangingPunct="1"/>
            <a:endParaRPr lang="en-GB" altLang="ja-JP" noProof="0" dirty="0" smtClean="0"/>
          </a:p>
          <a:p>
            <a:pPr marL="381000" indent="-381000" eaLnBrk="1" hangingPunct="1"/>
            <a:r>
              <a:rPr lang="en-GB" altLang="ja-JP" noProof="0" dirty="0" smtClean="0"/>
              <a:t>The analysis of </a:t>
            </a:r>
            <a:r>
              <a:rPr lang="en-GB" altLang="ja-JP" b="1" noProof="0" dirty="0" smtClean="0">
                <a:solidFill>
                  <a:srgbClr val="654A15"/>
                </a:solidFill>
              </a:rPr>
              <a:t>actual events</a:t>
            </a:r>
            <a:r>
              <a:rPr lang="en-GB" altLang="ja-JP" noProof="0" dirty="0" smtClean="0"/>
              <a:t> that have occurred on operating nuclear power plants are a very important way of establishing the extent to which the deterministic analysis that has been performed </a:t>
            </a:r>
            <a:r>
              <a:rPr lang="en-GB" altLang="ja-JP" b="1" noProof="0" dirty="0" smtClean="0">
                <a:solidFill>
                  <a:srgbClr val="654A15"/>
                </a:solidFill>
              </a:rPr>
              <a:t>accurately represents</a:t>
            </a:r>
            <a:r>
              <a:rPr lang="en-GB" altLang="ja-JP" noProof="0" dirty="0" smtClean="0"/>
              <a:t> the </a:t>
            </a:r>
            <a:r>
              <a:rPr lang="en-GB" altLang="ja-JP" b="1" noProof="0" dirty="0" smtClean="0">
                <a:solidFill>
                  <a:srgbClr val="654A15"/>
                </a:solidFill>
              </a:rPr>
              <a:t>behaviour of the plant. </a:t>
            </a:r>
          </a:p>
          <a:p>
            <a:pPr marL="381000" indent="-381000" eaLnBrk="1" hangingPunct="1"/>
            <a:endParaRPr lang="en-GB" altLang="ja-JP" b="1" noProof="0" dirty="0" smtClean="0">
              <a:solidFill>
                <a:srgbClr val="654A15"/>
              </a:solidFill>
            </a:endParaRPr>
          </a:p>
          <a:p>
            <a:pPr marL="381000" indent="-381000" eaLnBrk="1" hangingPunct="1"/>
            <a:r>
              <a:rPr lang="en-GB" altLang="ja-JP" noProof="0" dirty="0" smtClean="0"/>
              <a:t>Such analyses should form an integral part of the </a:t>
            </a:r>
            <a:r>
              <a:rPr lang="en-GB" altLang="ja-JP" b="1" noProof="0" dirty="0" smtClean="0">
                <a:solidFill>
                  <a:srgbClr val="654A15"/>
                </a:solidFill>
              </a:rPr>
              <a:t>feedback </a:t>
            </a:r>
            <a:r>
              <a:rPr lang="en-GB" altLang="ja-JP" noProof="0" dirty="0" smtClean="0"/>
              <a:t>from operational experience. </a:t>
            </a:r>
          </a:p>
          <a:p>
            <a:pPr marL="381000" indent="-381000" eaLnBrk="1" hangingPunct="1"/>
            <a:r>
              <a:rPr lang="en-GB" altLang="ja-JP" noProof="0" dirty="0" smtClean="0"/>
              <a:t>In some cases, without such detailed analyses some crucial details of the event can not be determined.</a:t>
            </a:r>
          </a:p>
        </p:txBody>
      </p:sp>
      <p:sp>
        <p:nvSpPr>
          <p:cNvPr id="28160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A8850044-BD83-46C0-8AB9-0B9B3E5CC37E}" type="slidenum">
              <a:rPr lang="sl-SI" altLang="sl-SI" sz="1200">
                <a:solidFill>
                  <a:srgbClr val="898989"/>
                </a:solidFill>
                <a:cs typeface="Arial" panose="020B0604020202020204" pitchFamily="34" charset="0"/>
              </a:rPr>
              <a:pPr algn="r" eaLnBrk="1" fontAlgn="base" hangingPunct="1"/>
              <a:t>120</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328655012"/>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26F525CC-FB7C-4BBD-8048-6DFBD29DF058}" type="slidenum">
              <a:rPr lang="en-GB" altLang="sl-SI"/>
              <a:pPr>
                <a:defRPr/>
              </a:pPr>
              <a:t>121</a:t>
            </a:fld>
            <a:endParaRPr lang="en-GB" altLang="sl-SI"/>
          </a:p>
        </p:txBody>
      </p:sp>
      <p:sp>
        <p:nvSpPr>
          <p:cNvPr id="283650" name="Title 1"/>
          <p:cNvSpPr>
            <a:spLocks noGrp="1"/>
          </p:cNvSpPr>
          <p:nvPr>
            <p:ph type="title" idx="4294967295"/>
          </p:nvPr>
        </p:nvSpPr>
        <p:spPr/>
        <p:txBody>
          <a:bodyPr/>
          <a:lstStyle/>
          <a:p>
            <a:pPr eaLnBrk="1" hangingPunct="1"/>
            <a:r>
              <a:rPr lang="en-GB" altLang="sl-SI" noProof="0" dirty="0" smtClean="0"/>
              <a:t>Application to the analysis of operational events</a:t>
            </a:r>
          </a:p>
        </p:txBody>
      </p:sp>
      <p:sp>
        <p:nvSpPr>
          <p:cNvPr id="283651"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0" indent="0" eaLnBrk="1" hangingPunct="1">
              <a:buNone/>
            </a:pPr>
            <a:endParaRPr lang="en-GB" altLang="ja-JP" sz="2400" b="1" noProof="0" dirty="0" smtClean="0"/>
          </a:p>
          <a:p>
            <a:pPr marL="381000" indent="-381000" eaLnBrk="1" hangingPunct="1"/>
            <a:r>
              <a:rPr lang="en-GB" altLang="ja-JP" b="1" noProof="0" dirty="0" smtClean="0">
                <a:solidFill>
                  <a:srgbClr val="654A15"/>
                </a:solidFill>
              </a:rPr>
              <a:t>Operational events</a:t>
            </a:r>
            <a:r>
              <a:rPr lang="en-GB" altLang="ja-JP" noProof="0" dirty="0" smtClean="0"/>
              <a:t> may be analysed with the </a:t>
            </a:r>
            <a:r>
              <a:rPr lang="en-GB" altLang="ja-JP" b="1" noProof="0" dirty="0" smtClean="0">
                <a:solidFill>
                  <a:srgbClr val="654A15"/>
                </a:solidFill>
              </a:rPr>
              <a:t>following objectives:</a:t>
            </a:r>
          </a:p>
          <a:p>
            <a:pPr marL="719138" lvl="1" indent="-358775" eaLnBrk="1" hangingPunct="1"/>
            <a:r>
              <a:rPr lang="en-GB" altLang="sl-SI" noProof="0" dirty="0" smtClean="0"/>
              <a:t>To check the adequacy of the selection of postulated initiating events; </a:t>
            </a:r>
          </a:p>
          <a:p>
            <a:pPr marL="719138" lvl="1" indent="-358775" eaLnBrk="1" hangingPunct="1"/>
            <a:r>
              <a:rPr lang="en-GB" altLang="sl-SI" noProof="0" dirty="0" smtClean="0"/>
              <a:t>To determine whether the transients that have been analysed in the safety analysis report bound the event;</a:t>
            </a:r>
          </a:p>
          <a:p>
            <a:pPr marL="719138" lvl="1" indent="-358775" eaLnBrk="1" hangingPunct="1"/>
            <a:r>
              <a:rPr lang="en-GB" altLang="sl-SI" noProof="0" dirty="0" smtClean="0"/>
              <a:t>To provide additional information on the time dependence of the values of parameters that are not directly observable using the plant instrumentation;</a:t>
            </a:r>
          </a:p>
          <a:p>
            <a:pPr marL="719138" lvl="1" indent="-358775" eaLnBrk="1" hangingPunct="1"/>
            <a:r>
              <a:rPr lang="en-GB" altLang="sl-SI" noProof="0" dirty="0" smtClean="0"/>
              <a:t>To check whether the plant operators and plant systems performed as intended;</a:t>
            </a:r>
          </a:p>
          <a:p>
            <a:pPr marL="359138" indent="-358775">
              <a:spcBef>
                <a:spcPts val="1800"/>
              </a:spcBef>
            </a:pPr>
            <a:r>
              <a:rPr lang="en-GB" altLang="ja-JP" dirty="0"/>
              <a:t>The analysis of operational events requires the use of a </a:t>
            </a:r>
            <a:r>
              <a:rPr lang="en-GB" altLang="ja-JP" b="1" dirty="0">
                <a:solidFill>
                  <a:srgbClr val="654A15"/>
                </a:solidFill>
              </a:rPr>
              <a:t>best estimate approach</a:t>
            </a:r>
            <a:r>
              <a:rPr lang="en-GB" altLang="ja-JP" dirty="0"/>
              <a:t>. </a:t>
            </a:r>
            <a:r>
              <a:rPr lang="en-GB" altLang="ja-JP" b="1" dirty="0">
                <a:solidFill>
                  <a:srgbClr val="654A15"/>
                </a:solidFill>
              </a:rPr>
              <a:t>Actual plant data</a:t>
            </a:r>
            <a:r>
              <a:rPr lang="en-GB" altLang="ja-JP" dirty="0"/>
              <a:t> should be used. If there is a lack of detailed information on the plant status, </a:t>
            </a:r>
            <a:r>
              <a:rPr lang="en-GB" altLang="ja-JP" b="1" dirty="0">
                <a:solidFill>
                  <a:srgbClr val="654A15"/>
                </a:solidFill>
              </a:rPr>
              <a:t>sensitivity studies</a:t>
            </a:r>
            <a:r>
              <a:rPr lang="en-GB" altLang="ja-JP" dirty="0"/>
              <a:t>, with the variation of certain parameters, should be performed.</a:t>
            </a:r>
          </a:p>
          <a:p>
            <a:pPr marL="359138" indent="-358775"/>
            <a:endParaRPr lang="en-GB" altLang="sl-SI" noProof="0" dirty="0" smtClean="0"/>
          </a:p>
          <a:p>
            <a:pPr marL="381000" indent="-381000" eaLnBrk="1" hangingPunct="1"/>
            <a:endParaRPr lang="en-GB" altLang="ja-JP" sz="1800" noProof="0" dirty="0" smtClean="0"/>
          </a:p>
        </p:txBody>
      </p:sp>
      <p:sp>
        <p:nvSpPr>
          <p:cNvPr id="28365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AB194EE8-9FB0-4116-BE46-2A14CAAB869C}" type="slidenum">
              <a:rPr lang="sl-SI" altLang="sl-SI" sz="1200">
                <a:solidFill>
                  <a:srgbClr val="898989"/>
                </a:solidFill>
                <a:cs typeface="Arial" panose="020B0604020202020204" pitchFamily="34" charset="0"/>
              </a:rPr>
              <a:pPr algn="r" eaLnBrk="1" fontAlgn="base" hangingPunct="1"/>
              <a:t>121</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91068338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Summary</a:t>
            </a:r>
            <a:endParaRPr lang="en-GB" dirty="0"/>
          </a:p>
        </p:txBody>
      </p:sp>
      <p:sp>
        <p:nvSpPr>
          <p:cNvPr id="3" name="Content Placeholder 2"/>
          <p:cNvSpPr>
            <a:spLocks noGrp="1"/>
          </p:cNvSpPr>
          <p:nvPr>
            <p:ph idx="1"/>
          </p:nvPr>
        </p:nvSpPr>
        <p:spPr/>
        <p:txBody>
          <a:bodyPr/>
          <a:lstStyle/>
          <a:p>
            <a:pPr marL="0" indent="0">
              <a:buNone/>
            </a:pPr>
            <a:r>
              <a:rPr lang="en-US" dirty="0" smtClean="0"/>
              <a:t>In Module 6 we have been discussing</a:t>
            </a:r>
          </a:p>
          <a:p>
            <a:r>
              <a:rPr lang="en-US" dirty="0"/>
              <a:t>t</a:t>
            </a:r>
            <a:r>
              <a:rPr lang="en-US" dirty="0" smtClean="0"/>
              <a:t>he significance of safety assessment and the different types analyses; </a:t>
            </a:r>
          </a:p>
          <a:p>
            <a:r>
              <a:rPr lang="en-US" dirty="0" smtClean="0"/>
              <a:t>the concept, the goals, the different categories and the methodologies of deterministic safety analyses;</a:t>
            </a:r>
          </a:p>
          <a:p>
            <a:r>
              <a:rPr lang="en-US" dirty="0" smtClean="0"/>
              <a:t>the different approaches, such as the conservative, the best estimate and the risk informed;</a:t>
            </a:r>
          </a:p>
          <a:p>
            <a:r>
              <a:rPr lang="en-US" dirty="0" smtClean="0"/>
              <a:t>the different applications of deterministic analyses.</a:t>
            </a:r>
          </a:p>
          <a:p>
            <a:endParaRPr lang="en-US" dirty="0" smtClean="0"/>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Module 6 - DSA</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122</a:t>
            </a:fld>
            <a:endParaRPr lang="en-US" dirty="0"/>
          </a:p>
        </p:txBody>
      </p:sp>
    </p:spTree>
    <p:extLst>
      <p:ext uri="{BB962C8B-B14F-4D97-AF65-F5344CB8AC3E}">
        <p14:creationId xmlns:p14="http://schemas.microsoft.com/office/powerpoint/2010/main" val="1522855269"/>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Key points</a:t>
            </a:r>
            <a:endParaRPr lang="en-GB" dirty="0"/>
          </a:p>
        </p:txBody>
      </p:sp>
      <p:sp>
        <p:nvSpPr>
          <p:cNvPr id="3" name="Content Placeholder 2"/>
          <p:cNvSpPr>
            <a:spLocks noGrp="1"/>
          </p:cNvSpPr>
          <p:nvPr>
            <p:ph idx="1"/>
          </p:nvPr>
        </p:nvSpPr>
        <p:spPr/>
        <p:txBody>
          <a:bodyPr/>
          <a:lstStyle/>
          <a:p>
            <a:r>
              <a:rPr lang="en-US" dirty="0" smtClean="0"/>
              <a:t>The concept of postulated initiating events and their relation to the different plant states</a:t>
            </a:r>
          </a:p>
          <a:p>
            <a:endParaRPr lang="hu-HU" dirty="0"/>
          </a:p>
          <a:p>
            <a:r>
              <a:rPr lang="en-US" dirty="0" smtClean="0"/>
              <a:t>The basic and derived acceptance criteria</a:t>
            </a:r>
          </a:p>
          <a:p>
            <a:endParaRPr lang="en-US" dirty="0"/>
          </a:p>
          <a:p>
            <a:r>
              <a:rPr lang="en-US" dirty="0" smtClean="0"/>
              <a:t>The verification and validation of the safety analysis tools (computer codes)</a:t>
            </a:r>
          </a:p>
          <a:p>
            <a:endParaRPr lang="hu-HU" dirty="0"/>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Module 6 - DSA</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123</a:t>
            </a:fld>
            <a:endParaRPr lang="en-US" dirty="0"/>
          </a:p>
        </p:txBody>
      </p:sp>
    </p:spTree>
    <p:extLst>
      <p:ext uri="{BB962C8B-B14F-4D97-AF65-F5344CB8AC3E}">
        <p14:creationId xmlns:p14="http://schemas.microsoft.com/office/powerpoint/2010/main" val="184651443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List of abbreviations</a:t>
            </a:r>
            <a:endParaRPr lang="en-GB" dirty="0"/>
          </a:p>
        </p:txBody>
      </p:sp>
      <p:sp>
        <p:nvSpPr>
          <p:cNvPr id="3" name="Content Placeholder 2"/>
          <p:cNvSpPr>
            <a:spLocks noGrp="1"/>
          </p:cNvSpPr>
          <p:nvPr>
            <p:ph idx="1"/>
          </p:nvPr>
        </p:nvSpPr>
        <p:spPr>
          <a:xfrm>
            <a:off x="227625" y="1066800"/>
            <a:ext cx="4753950" cy="5324535"/>
          </a:xfrm>
          <a:ln>
            <a:solidFill>
              <a:schemeClr val="accent1"/>
            </a:solidFill>
          </a:ln>
        </p:spPr>
        <p:txBody>
          <a:bodyPr>
            <a:normAutofit fontScale="62500" lnSpcReduction="20000"/>
          </a:bodyPr>
          <a:lstStyle/>
          <a:p>
            <a:r>
              <a:rPr lang="en-GB" altLang="ja-JP" dirty="0" smtClean="0"/>
              <a:t>ALARA – As low as reasonably achievable</a:t>
            </a:r>
          </a:p>
          <a:p>
            <a:r>
              <a:rPr lang="en-GB" altLang="ja-JP" dirty="0" smtClean="0"/>
              <a:t>ANSI – American </a:t>
            </a:r>
            <a:r>
              <a:rPr lang="en-GB" altLang="ja-JP" dirty="0"/>
              <a:t>National Standards Institute </a:t>
            </a:r>
            <a:endParaRPr lang="en-GB" altLang="ja-JP" dirty="0" smtClean="0"/>
          </a:p>
          <a:p>
            <a:r>
              <a:rPr lang="en-GB" altLang="ja-JP" dirty="0" smtClean="0"/>
              <a:t>ASME – American Standard for Mechanical Engineering</a:t>
            </a:r>
          </a:p>
          <a:p>
            <a:r>
              <a:rPr lang="en-US" dirty="0" smtClean="0"/>
              <a:t>AOO – Anticipated operational occurrence</a:t>
            </a:r>
          </a:p>
          <a:p>
            <a:r>
              <a:rPr lang="en-US" dirty="0" smtClean="0"/>
              <a:t>BEPU – Best estimate plus uncertainty</a:t>
            </a:r>
          </a:p>
          <a:p>
            <a:r>
              <a:rPr lang="en-US" dirty="0" smtClean="0"/>
              <a:t>CFD – Computational fluid dynamics</a:t>
            </a:r>
          </a:p>
          <a:p>
            <a:r>
              <a:rPr lang="en-US" dirty="0" smtClean="0"/>
              <a:t>DBA – Design basis accident</a:t>
            </a:r>
          </a:p>
          <a:p>
            <a:r>
              <a:rPr lang="en-US" dirty="0" smtClean="0"/>
              <a:t>DEC – Design extension condition</a:t>
            </a:r>
          </a:p>
          <a:p>
            <a:r>
              <a:rPr lang="en-US" dirty="0" smtClean="0"/>
              <a:t>DNBR – Departure from nucleate boiling</a:t>
            </a:r>
          </a:p>
          <a:p>
            <a:r>
              <a:rPr lang="en-US" dirty="0" smtClean="0"/>
              <a:t>DSA – Deterministic safety analysis</a:t>
            </a:r>
          </a:p>
          <a:p>
            <a:r>
              <a:rPr lang="en-GB" dirty="0" smtClean="0"/>
              <a:t>ECCS – Emergency core cooling system</a:t>
            </a:r>
          </a:p>
          <a:p>
            <a:r>
              <a:rPr lang="en-GB" dirty="0" smtClean="0"/>
              <a:t>EOP </a:t>
            </a:r>
            <a:r>
              <a:rPr lang="en-GB" dirty="0"/>
              <a:t>– Emergency operating </a:t>
            </a:r>
            <a:r>
              <a:rPr lang="en-GB" dirty="0" smtClean="0"/>
              <a:t>procedure</a:t>
            </a:r>
          </a:p>
          <a:p>
            <a:r>
              <a:rPr lang="en-GB" dirty="0" smtClean="0"/>
              <a:t>EPRI – Electric Power Research Institute</a:t>
            </a:r>
          </a:p>
          <a:p>
            <a:r>
              <a:rPr lang="en-GB" dirty="0"/>
              <a:t>FSAR – Final safety analysis </a:t>
            </a:r>
            <a:r>
              <a:rPr lang="en-GB" dirty="0" smtClean="0"/>
              <a:t>report</a:t>
            </a:r>
            <a:endParaRPr lang="en-GB" dirty="0"/>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Module 6 - DSA</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124</a:t>
            </a:fld>
            <a:endParaRPr lang="en-US" dirty="0"/>
          </a:p>
        </p:txBody>
      </p:sp>
      <p:sp>
        <p:nvSpPr>
          <p:cNvPr id="8" name="Szövegdoboz 7"/>
          <p:cNvSpPr txBox="1"/>
          <p:nvPr/>
        </p:nvSpPr>
        <p:spPr>
          <a:xfrm>
            <a:off x="4981575" y="1066800"/>
            <a:ext cx="4572000" cy="5324535"/>
          </a:xfrm>
          <a:prstGeom prst="rect">
            <a:avLst/>
          </a:prstGeom>
          <a:noFill/>
          <a:ln>
            <a:solidFill>
              <a:schemeClr val="accent1"/>
            </a:solidFill>
          </a:ln>
        </p:spPr>
        <p:txBody>
          <a:bodyPr wrap="square" rtlCol="0">
            <a:spAutoFit/>
          </a:bodyPr>
          <a:lstStyle/>
          <a:p>
            <a:r>
              <a:rPr lang="en-GB" sz="2000" dirty="0" smtClean="0">
                <a:solidFill>
                  <a:srgbClr val="000000"/>
                </a:solidFill>
                <a:latin typeface="Calibri" panose="020F0502020204030204" pitchFamily="34" charset="0"/>
                <a:cs typeface="Calibri" panose="020F0502020204030204" pitchFamily="34" charset="0"/>
              </a:rPr>
              <a:t>LBLOCA </a:t>
            </a:r>
            <a:r>
              <a:rPr lang="en-GB" sz="2000" dirty="0">
                <a:solidFill>
                  <a:srgbClr val="000000"/>
                </a:solidFill>
                <a:latin typeface="Calibri" panose="020F0502020204030204" pitchFamily="34" charset="0"/>
                <a:cs typeface="Calibri" panose="020F0502020204030204" pitchFamily="34" charset="0"/>
              </a:rPr>
              <a:t>– Large break loss of coolant accident</a:t>
            </a:r>
          </a:p>
          <a:p>
            <a:r>
              <a:rPr lang="en-US" sz="2000" dirty="0">
                <a:solidFill>
                  <a:srgbClr val="000000"/>
                </a:solidFill>
                <a:latin typeface="Calibri" panose="020F0502020204030204" pitchFamily="34" charset="0"/>
                <a:cs typeface="Calibri" panose="020F0502020204030204" pitchFamily="34" charset="0"/>
              </a:rPr>
              <a:t>LOCA – Loss of coolant accident</a:t>
            </a:r>
          </a:p>
          <a:p>
            <a:r>
              <a:rPr lang="en-US" sz="2000" dirty="0">
                <a:solidFill>
                  <a:srgbClr val="000000"/>
                </a:solidFill>
                <a:latin typeface="Calibri" panose="020F0502020204030204" pitchFamily="34" charset="0"/>
                <a:cs typeface="Calibri" panose="020F0502020204030204" pitchFamily="34" charset="0"/>
              </a:rPr>
              <a:t>LWR – Light water reactor</a:t>
            </a:r>
          </a:p>
          <a:p>
            <a:r>
              <a:rPr lang="en-US" sz="2000" dirty="0">
                <a:solidFill>
                  <a:srgbClr val="000000"/>
                </a:solidFill>
                <a:latin typeface="Calibri" panose="020F0502020204030204" pitchFamily="34" charset="0"/>
                <a:cs typeface="Calibri" panose="020F0502020204030204" pitchFamily="34" charset="0"/>
              </a:rPr>
              <a:t>NPP – Nuclear power plant</a:t>
            </a:r>
          </a:p>
          <a:p>
            <a:r>
              <a:rPr lang="en-US" sz="2000" dirty="0">
                <a:solidFill>
                  <a:srgbClr val="000000"/>
                </a:solidFill>
                <a:latin typeface="Calibri" panose="020F0502020204030204" pitchFamily="34" charset="0"/>
                <a:cs typeface="Calibri" panose="020F0502020204030204" pitchFamily="34" charset="0"/>
              </a:rPr>
              <a:t>OLC – Operational limits and conditions</a:t>
            </a:r>
          </a:p>
          <a:p>
            <a:r>
              <a:rPr lang="en-US" sz="2000" dirty="0">
                <a:solidFill>
                  <a:srgbClr val="000000"/>
                </a:solidFill>
                <a:latin typeface="Calibri" panose="020F0502020204030204" pitchFamily="34" charset="0"/>
                <a:cs typeface="Calibri" panose="020F0502020204030204" pitchFamily="34" charset="0"/>
              </a:rPr>
              <a:t>PCT – Peak cladding temperature</a:t>
            </a:r>
          </a:p>
          <a:p>
            <a:r>
              <a:rPr lang="en-US" sz="2000" dirty="0">
                <a:solidFill>
                  <a:srgbClr val="000000"/>
                </a:solidFill>
                <a:latin typeface="Calibri" panose="020F0502020204030204" pitchFamily="34" charset="0"/>
                <a:cs typeface="Calibri" panose="020F0502020204030204" pitchFamily="34" charset="0"/>
              </a:rPr>
              <a:t>PIE – Postulated initiating event</a:t>
            </a:r>
          </a:p>
          <a:p>
            <a:r>
              <a:rPr lang="en-GB" sz="2000" dirty="0">
                <a:solidFill>
                  <a:srgbClr val="000000"/>
                </a:solidFill>
                <a:latin typeface="Calibri" panose="020F0502020204030204" pitchFamily="34" charset="0"/>
                <a:cs typeface="Calibri" panose="020F0502020204030204" pitchFamily="34" charset="0"/>
              </a:rPr>
              <a:t>PIRT - </a:t>
            </a:r>
            <a:r>
              <a:rPr lang="en-GB" altLang="ja-JP" sz="2000" dirty="0">
                <a:solidFill>
                  <a:srgbClr val="000000"/>
                </a:solidFill>
                <a:latin typeface="Calibri" panose="020F0502020204030204" pitchFamily="34" charset="0"/>
                <a:cs typeface="Calibri" panose="020F0502020204030204" pitchFamily="34" charset="0"/>
              </a:rPr>
              <a:t>phenomena identification and ranking table </a:t>
            </a:r>
          </a:p>
          <a:p>
            <a:r>
              <a:rPr lang="en-GB" sz="2000" dirty="0">
                <a:solidFill>
                  <a:srgbClr val="000000"/>
                </a:solidFill>
                <a:latin typeface="Calibri" panose="020F0502020204030204" pitchFamily="34" charset="0"/>
                <a:cs typeface="Calibri" panose="020F0502020204030204" pitchFamily="34" charset="0"/>
              </a:rPr>
              <a:t>SA – Severe accident</a:t>
            </a:r>
          </a:p>
          <a:p>
            <a:r>
              <a:rPr lang="en-GB" sz="2000" dirty="0">
                <a:solidFill>
                  <a:srgbClr val="000000"/>
                </a:solidFill>
                <a:latin typeface="Calibri" panose="020F0502020204030204" pitchFamily="34" charset="0"/>
                <a:cs typeface="Calibri" panose="020F0502020204030204" pitchFamily="34" charset="0"/>
              </a:rPr>
              <a:t>SAMG – Severe accident management guideline</a:t>
            </a:r>
          </a:p>
          <a:p>
            <a:r>
              <a:rPr lang="en-GB" sz="2000" dirty="0">
                <a:solidFill>
                  <a:srgbClr val="000000"/>
                </a:solidFill>
                <a:latin typeface="Calibri" panose="020F0502020204030204" pitchFamily="34" charset="0"/>
                <a:cs typeface="Calibri" panose="020F0502020204030204" pitchFamily="34" charset="0"/>
              </a:rPr>
              <a:t>SBLOCA – Small break loss of coolant accident</a:t>
            </a:r>
          </a:p>
          <a:p>
            <a:r>
              <a:rPr lang="en-GB" sz="2000" dirty="0">
                <a:solidFill>
                  <a:srgbClr val="000000"/>
                </a:solidFill>
                <a:latin typeface="Calibri" panose="020F0502020204030204" pitchFamily="34" charset="0"/>
                <a:cs typeface="Calibri" panose="020F0502020204030204" pitchFamily="34" charset="0"/>
              </a:rPr>
              <a:t>US NRC – United States Nuclear Regulatory </a:t>
            </a:r>
            <a:r>
              <a:rPr lang="en-GB" sz="2000" dirty="0" smtClean="0">
                <a:solidFill>
                  <a:srgbClr val="000000"/>
                </a:solidFill>
                <a:latin typeface="Calibri" panose="020F0502020204030204" pitchFamily="34" charset="0"/>
                <a:cs typeface="Calibri" panose="020F0502020204030204" pitchFamily="34" charset="0"/>
              </a:rPr>
              <a:t>Commission</a:t>
            </a:r>
            <a:endParaRPr lang="en-GB" sz="2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605577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References</a:t>
            </a:r>
            <a:endParaRPr lang="en-GB" dirty="0"/>
          </a:p>
        </p:txBody>
      </p:sp>
      <p:sp>
        <p:nvSpPr>
          <p:cNvPr id="3" name="Content Placeholder 2"/>
          <p:cNvSpPr>
            <a:spLocks noGrp="1"/>
          </p:cNvSpPr>
          <p:nvPr>
            <p:ph idx="1"/>
          </p:nvPr>
        </p:nvSpPr>
        <p:spPr/>
        <p:txBody>
          <a:bodyPr>
            <a:normAutofit fontScale="70000" lnSpcReduction="20000"/>
          </a:bodyPr>
          <a:lstStyle/>
          <a:p>
            <a:pPr marL="514350" lvl="0" indent="-514350">
              <a:buFont typeface="+mj-lt"/>
              <a:buAutoNum type="arabicPeriod"/>
            </a:pPr>
            <a:r>
              <a:rPr lang="en-GB" dirty="0"/>
              <a:t>INTERNATIONAL ATOMIC ENERGY AGENCY, Terminology Used in Nuclear Safety and Radiological Protection 2007, IAEA Safety Glossary, IAEA Vienna (2007).</a:t>
            </a:r>
            <a:endParaRPr lang="hu-HU" dirty="0"/>
          </a:p>
          <a:p>
            <a:pPr marL="514350" lvl="0" indent="-514350">
              <a:buFont typeface="+mj-lt"/>
              <a:buAutoNum type="arabicPeriod"/>
            </a:pPr>
            <a:r>
              <a:rPr lang="en-GB" dirty="0"/>
              <a:t>EUROPEAN ATOMIC ENERGY COMMUNITY, FOOD AND AGRICULTURE ORGANIZATION OF THE UNITED NATIONS, INTERNATIONAL ATOMIC ENERGY AGENCY, INTERNATIONAL LABOUR ORGANIZATION, INTERNATIONAL MARITIME ORGANIZATION, OECD NUCLEAR ENERGY AGENCY, PAN AMERICAN HEALTH ORGANIZATION, UNITED NATIONS ENVIRONMENT PROGRAMME, WORLD HEALTH ORGANIZATION, Fundamental Safety Principles, IAEA Safety Standards Series No. SF-1, IAEA, Vienna (2006).</a:t>
            </a:r>
            <a:endParaRPr lang="hu-HU" dirty="0"/>
          </a:p>
          <a:p>
            <a:pPr marL="514350" lvl="0" indent="-514350">
              <a:buFont typeface="+mj-lt"/>
              <a:buAutoNum type="arabicPeriod"/>
            </a:pPr>
            <a:r>
              <a:rPr lang="en-GB" dirty="0"/>
              <a:t>INTERNATIONAL ATOMIC ENERGY AGENCY, Safety of Nuclear Power Plant, Specific Safety Requirements </a:t>
            </a:r>
            <a:r>
              <a:rPr lang="en-GB" dirty="0" smtClean="0"/>
              <a:t>SSR-2/1 (Rev. 1.), </a:t>
            </a:r>
            <a:r>
              <a:rPr lang="en-GB" dirty="0"/>
              <a:t>IAEA, Vienna (</a:t>
            </a:r>
            <a:r>
              <a:rPr lang="en-GB" dirty="0" smtClean="0"/>
              <a:t>2016) </a:t>
            </a:r>
            <a:endParaRPr lang="hu-HU" dirty="0"/>
          </a:p>
          <a:p>
            <a:pPr marL="514350" indent="-514350">
              <a:buFont typeface="+mj-lt"/>
              <a:buAutoNum type="arabicPeriod"/>
            </a:pPr>
            <a:r>
              <a:rPr lang="en-GB" dirty="0" smtClean="0"/>
              <a:t>INTERNATIONAL ATOMIC ENERGY AGENCY, </a:t>
            </a:r>
            <a:r>
              <a:rPr lang="en-US" dirty="0"/>
              <a:t>Safety Assessment for Facilities and </a:t>
            </a:r>
            <a:r>
              <a:rPr lang="en-US" dirty="0" smtClean="0"/>
              <a:t>Activities, General </a:t>
            </a:r>
            <a:r>
              <a:rPr lang="en-GB" dirty="0"/>
              <a:t>Safety Requirements </a:t>
            </a:r>
            <a:r>
              <a:rPr lang="en-GB" dirty="0" smtClean="0"/>
              <a:t>Part 4 (Rev. 1.) </a:t>
            </a:r>
            <a:r>
              <a:rPr lang="en-GB" dirty="0"/>
              <a:t>IAEA, Vienna (2016) </a:t>
            </a:r>
            <a:endParaRPr lang="en-GB" dirty="0" smtClean="0"/>
          </a:p>
          <a:p>
            <a:pPr marL="514350" lvl="0" indent="-514350">
              <a:buFont typeface="+mj-lt"/>
              <a:buAutoNum type="arabicPeriod"/>
            </a:pPr>
            <a:r>
              <a:rPr lang="en-GB" dirty="0" smtClean="0"/>
              <a:t>INTERNATIONAL </a:t>
            </a:r>
            <a:r>
              <a:rPr lang="en-GB" dirty="0"/>
              <a:t>ATOMIC ENERGY AGENCY, Deterministic Safety Analysis for Nuclear Power Plants, IAEA Specific Safety Guide No 2, IAEA Vienna (2009).</a:t>
            </a:r>
            <a:endParaRPr lang="hu-HU" dirty="0"/>
          </a:p>
          <a:p>
            <a:pPr marL="514350" lvl="0" indent="-514350">
              <a:buFont typeface="+mj-lt"/>
              <a:buAutoNum type="arabicPeriod"/>
            </a:pPr>
            <a:r>
              <a:rPr lang="en-GB" dirty="0"/>
              <a:t>INTERNATIONAL ATOMIC ENERGY AGENCY, Accident Analysis for Nuclear Power Plants, Safety Reports Series No. 23, IAEA, Vienna (2002).</a:t>
            </a:r>
            <a:endParaRPr lang="hu-HU" dirty="0"/>
          </a:p>
          <a:p>
            <a:pPr marL="0" indent="0">
              <a:buNone/>
            </a:pPr>
            <a:endParaRPr lang="hu-HU" dirty="0"/>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Module 6 - DSA</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125</a:t>
            </a:fld>
            <a:endParaRPr lang="en-US" dirty="0"/>
          </a:p>
        </p:txBody>
      </p:sp>
    </p:spTree>
    <p:extLst>
      <p:ext uri="{BB962C8B-B14F-4D97-AF65-F5344CB8AC3E}">
        <p14:creationId xmlns:p14="http://schemas.microsoft.com/office/powerpoint/2010/main" val="1564747854"/>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D4D144B7-0171-48E4-B92C-6D0401CAE702}" type="slidenum">
              <a:rPr lang="en-GB" altLang="sl-SI"/>
              <a:pPr>
                <a:defRPr/>
              </a:pPr>
              <a:t>126</a:t>
            </a:fld>
            <a:endParaRPr lang="en-GB" altLang="sl-SI"/>
          </a:p>
        </p:txBody>
      </p:sp>
      <p:sp>
        <p:nvSpPr>
          <p:cNvPr id="295938" name="Title 1"/>
          <p:cNvSpPr>
            <a:spLocks noGrp="1"/>
          </p:cNvSpPr>
          <p:nvPr>
            <p:ph type="title" idx="4294967295"/>
          </p:nvPr>
        </p:nvSpPr>
        <p:spPr/>
        <p:txBody>
          <a:bodyPr/>
          <a:lstStyle/>
          <a:p>
            <a:pPr eaLnBrk="1" hangingPunct="1"/>
            <a:r>
              <a:rPr lang="en-GB" altLang="sl-SI" noProof="0" dirty="0" smtClean="0"/>
              <a:t>QUESTIONS</a:t>
            </a:r>
          </a:p>
        </p:txBody>
      </p:sp>
      <p:sp>
        <p:nvSpPr>
          <p:cNvPr id="295939" name="Content Placeholder 2"/>
          <p:cNvSpPr>
            <a:spLocks noGrp="1"/>
          </p:cNvSpPr>
          <p:nvPr>
            <p:ph idx="4294967295"/>
          </p:nvPr>
        </p:nvSpPr>
        <p:spPr bwMode="auto">
          <a:xfrm>
            <a:off x="377494" y="1409699"/>
            <a:ext cx="9157891" cy="47624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81000" indent="-381000" eaLnBrk="1" hangingPunct="1">
              <a:buClr>
                <a:srgbClr val="003399"/>
              </a:buClr>
              <a:buFont typeface="Arial" panose="020B0604020202020204" pitchFamily="34" charset="0"/>
              <a:buAutoNum type="arabicPeriod"/>
            </a:pPr>
            <a:r>
              <a:rPr lang="en-GB" altLang="ja-JP" noProof="0" dirty="0" smtClean="0"/>
              <a:t>What is the main p</a:t>
            </a:r>
            <a:r>
              <a:rPr lang="en-GB" altLang="ja-JP" b="1" noProof="0" dirty="0" smtClean="0">
                <a:solidFill>
                  <a:srgbClr val="654A15"/>
                </a:solidFill>
              </a:rPr>
              <a:t>urpose</a:t>
            </a:r>
            <a:r>
              <a:rPr lang="en-GB" altLang="ja-JP" noProof="0" dirty="0" smtClean="0"/>
              <a:t> of performing deterministic safety assessments?</a:t>
            </a:r>
          </a:p>
          <a:p>
            <a:pPr marL="381000" indent="-381000" eaLnBrk="1" hangingPunct="1">
              <a:buClr>
                <a:srgbClr val="003399"/>
              </a:buClr>
              <a:buFont typeface="Arial" panose="020B0604020202020204" pitchFamily="34" charset="0"/>
              <a:buAutoNum type="arabicPeriod"/>
            </a:pPr>
            <a:r>
              <a:rPr lang="en-GB" altLang="ja-JP" noProof="0" dirty="0" smtClean="0"/>
              <a:t>Who is </a:t>
            </a:r>
            <a:r>
              <a:rPr lang="en-GB" altLang="ja-JP" b="1" noProof="0" dirty="0" smtClean="0">
                <a:solidFill>
                  <a:srgbClr val="654A15"/>
                </a:solidFill>
              </a:rPr>
              <a:t>responsible</a:t>
            </a:r>
            <a:r>
              <a:rPr lang="en-GB" altLang="ja-JP" noProof="0" dirty="0" smtClean="0"/>
              <a:t> for the performance of deterministic safety assessments?</a:t>
            </a:r>
          </a:p>
          <a:p>
            <a:pPr marL="381000" indent="-381000" eaLnBrk="1" hangingPunct="1">
              <a:buClr>
                <a:srgbClr val="003399"/>
              </a:buClr>
              <a:buFont typeface="Arial" panose="020B0604020202020204" pitchFamily="34" charset="0"/>
              <a:buAutoNum type="arabicPeriod"/>
            </a:pPr>
            <a:r>
              <a:rPr lang="en-GB" altLang="ja-JP" noProof="0" dirty="0" smtClean="0"/>
              <a:t>Name the different NPP </a:t>
            </a:r>
            <a:r>
              <a:rPr lang="en-GB" altLang="ja-JP" b="1" noProof="0" dirty="0" smtClean="0">
                <a:solidFill>
                  <a:srgbClr val="654A15"/>
                </a:solidFill>
              </a:rPr>
              <a:t>plant states!</a:t>
            </a:r>
          </a:p>
          <a:p>
            <a:pPr marL="381000" indent="-381000" eaLnBrk="1" hangingPunct="1">
              <a:buClr>
                <a:srgbClr val="003399"/>
              </a:buClr>
              <a:buFont typeface="Arial" panose="020B0604020202020204" pitchFamily="34" charset="0"/>
              <a:buAutoNum type="arabicPeriod"/>
            </a:pPr>
            <a:r>
              <a:rPr lang="en-GB" altLang="ja-JP" noProof="0" dirty="0" smtClean="0"/>
              <a:t>What is the </a:t>
            </a:r>
            <a:r>
              <a:rPr lang="en-GB" altLang="ja-JP" b="1" noProof="0" dirty="0" smtClean="0">
                <a:solidFill>
                  <a:srgbClr val="654A15"/>
                </a:solidFill>
              </a:rPr>
              <a:t>difference </a:t>
            </a:r>
            <a:r>
              <a:rPr lang="en-GB" altLang="ja-JP" noProof="0" dirty="0" smtClean="0"/>
              <a:t>between design basis accidents and design extension conditions?</a:t>
            </a:r>
          </a:p>
          <a:p>
            <a:pPr marL="381000" indent="-381000" eaLnBrk="1" hangingPunct="1">
              <a:buClr>
                <a:srgbClr val="003399"/>
              </a:buClr>
              <a:buFont typeface="Arial" panose="020B0604020202020204" pitchFamily="34" charset="0"/>
              <a:buAutoNum type="arabicPeriod"/>
            </a:pPr>
            <a:r>
              <a:rPr lang="en-GB" altLang="ja-JP" noProof="0" dirty="0" smtClean="0"/>
              <a:t>Describe one possible </a:t>
            </a:r>
            <a:r>
              <a:rPr lang="en-GB" altLang="ja-JP" b="1" noProof="0" dirty="0" smtClean="0">
                <a:solidFill>
                  <a:srgbClr val="654A15"/>
                </a:solidFill>
              </a:rPr>
              <a:t>grouping</a:t>
            </a:r>
            <a:r>
              <a:rPr lang="en-GB" altLang="ja-JP" noProof="0" dirty="0" smtClean="0"/>
              <a:t> of PIE!</a:t>
            </a:r>
          </a:p>
          <a:p>
            <a:pPr marL="381000" indent="-381000" eaLnBrk="1" hangingPunct="1">
              <a:buClr>
                <a:srgbClr val="003399"/>
              </a:buClr>
              <a:buFont typeface="Arial" panose="020B0604020202020204" pitchFamily="34" charset="0"/>
              <a:buAutoNum type="arabicPeriod"/>
            </a:pPr>
            <a:r>
              <a:rPr lang="en-GB" altLang="ja-JP" noProof="0" dirty="0" smtClean="0"/>
              <a:t>What is the </a:t>
            </a:r>
            <a:r>
              <a:rPr lang="en-GB" altLang="ja-JP" b="1" noProof="0" dirty="0" smtClean="0">
                <a:solidFill>
                  <a:srgbClr val="654A15"/>
                </a:solidFill>
              </a:rPr>
              <a:t>difference </a:t>
            </a:r>
            <a:r>
              <a:rPr lang="en-GB" altLang="ja-JP" noProof="0" dirty="0" smtClean="0"/>
              <a:t>between basic and derived acceptance criteria for deterministic safety analyses?</a:t>
            </a:r>
          </a:p>
          <a:p>
            <a:pPr marL="381000" indent="-381000" eaLnBrk="1" hangingPunct="1">
              <a:buClr>
                <a:srgbClr val="003399"/>
              </a:buClr>
              <a:buFont typeface="Arial" panose="020B0604020202020204" pitchFamily="34" charset="0"/>
              <a:buAutoNum type="arabicPeriod"/>
            </a:pPr>
            <a:r>
              <a:rPr lang="en-GB" altLang="ja-JP" dirty="0"/>
              <a:t>Which are </a:t>
            </a:r>
            <a:r>
              <a:rPr lang="en-GB" altLang="ja-JP" b="1" dirty="0">
                <a:solidFill>
                  <a:srgbClr val="654A15"/>
                </a:solidFill>
              </a:rPr>
              <a:t>different types</a:t>
            </a:r>
            <a:r>
              <a:rPr lang="en-GB" altLang="ja-JP" dirty="0"/>
              <a:t> of deterministic safety analysis? Describe them briefly</a:t>
            </a:r>
            <a:r>
              <a:rPr lang="en-GB" altLang="ja-JP" dirty="0" smtClean="0"/>
              <a:t>!</a:t>
            </a:r>
          </a:p>
          <a:p>
            <a:pPr marL="381000" indent="-381000" eaLnBrk="1" hangingPunct="1">
              <a:buClr>
                <a:srgbClr val="003399"/>
              </a:buClr>
              <a:buFont typeface="Arial" panose="020B0604020202020204" pitchFamily="34" charset="0"/>
              <a:buAutoNum type="arabicPeriod"/>
            </a:pPr>
            <a:r>
              <a:rPr lang="en-GB" altLang="ja-JP" dirty="0"/>
              <a:t>What is the </a:t>
            </a:r>
            <a:r>
              <a:rPr lang="en-GB" altLang="ja-JP" b="1" dirty="0">
                <a:solidFill>
                  <a:srgbClr val="654A15"/>
                </a:solidFill>
              </a:rPr>
              <a:t>safety (or licensing) margin</a:t>
            </a:r>
            <a:r>
              <a:rPr lang="en-GB" altLang="ja-JP" dirty="0"/>
              <a:t>?</a:t>
            </a:r>
          </a:p>
          <a:p>
            <a:pPr marL="381000" indent="-381000" eaLnBrk="1" hangingPunct="1">
              <a:buClr>
                <a:srgbClr val="003399"/>
              </a:buClr>
              <a:buFont typeface="Arial" panose="020B0604020202020204" pitchFamily="34" charset="0"/>
              <a:buAutoNum type="arabicPeriod"/>
            </a:pPr>
            <a:r>
              <a:rPr lang="en-GB" altLang="ja-JP" dirty="0"/>
              <a:t>Name a  few </a:t>
            </a:r>
            <a:r>
              <a:rPr lang="en-GB" altLang="ja-JP" b="1" dirty="0">
                <a:solidFill>
                  <a:srgbClr val="654A15"/>
                </a:solidFill>
              </a:rPr>
              <a:t>applications</a:t>
            </a:r>
            <a:r>
              <a:rPr lang="en-GB" altLang="ja-JP" dirty="0"/>
              <a:t> of deterministic safety analysis!</a:t>
            </a:r>
            <a:endParaRPr lang="en-GB" altLang="ja-JP" b="1" dirty="0"/>
          </a:p>
          <a:p>
            <a:pPr marL="381000" indent="-381000" eaLnBrk="1" hangingPunct="1">
              <a:buClr>
                <a:srgbClr val="003399"/>
              </a:buClr>
              <a:buFont typeface="Arial" panose="020B0604020202020204" pitchFamily="34" charset="0"/>
              <a:buAutoNum type="arabicPeriod"/>
            </a:pPr>
            <a:endParaRPr lang="en-GB" altLang="ja-JP" dirty="0"/>
          </a:p>
          <a:p>
            <a:pPr marL="381000" indent="-381000" eaLnBrk="1" hangingPunct="1">
              <a:buClr>
                <a:srgbClr val="003399"/>
              </a:buClr>
              <a:buFont typeface="Arial" panose="020B0604020202020204" pitchFamily="34" charset="0"/>
              <a:buAutoNum type="arabicPeriod"/>
            </a:pPr>
            <a:endParaRPr lang="en-GB" altLang="ja-JP" noProof="0" dirty="0" smtClean="0"/>
          </a:p>
        </p:txBody>
      </p:sp>
      <p:sp>
        <p:nvSpPr>
          <p:cNvPr id="29594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B1FC0533-C074-4310-B6DD-8AD5D67FE0EB}" type="slidenum">
              <a:rPr lang="sl-SI" altLang="sl-SI" sz="1200">
                <a:solidFill>
                  <a:srgbClr val="898989"/>
                </a:solidFill>
                <a:cs typeface="Arial" panose="020B0604020202020204" pitchFamily="34" charset="0"/>
              </a:rPr>
              <a:pPr algn="r" eaLnBrk="1" fontAlgn="base" hangingPunct="1"/>
              <a:t>126</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104579014"/>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normAutofit/>
          </a:bodyPr>
          <a:lstStyle/>
          <a:p>
            <a:r>
              <a:rPr lang="en-GB" sz="4400" i="1"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2316384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68186070-BB6B-495B-B0A6-707AA56D3021}" type="slidenum">
              <a:rPr lang="en-GB" altLang="sl-SI"/>
              <a:pPr>
                <a:defRPr/>
              </a:pPr>
              <a:t>13</a:t>
            </a:fld>
            <a:endParaRPr lang="en-GB" altLang="sl-SI"/>
          </a:p>
        </p:txBody>
      </p:sp>
      <p:sp>
        <p:nvSpPr>
          <p:cNvPr id="33794" name="Title 1"/>
          <p:cNvSpPr>
            <a:spLocks noGrp="1"/>
          </p:cNvSpPr>
          <p:nvPr>
            <p:ph type="title" idx="4294967295"/>
          </p:nvPr>
        </p:nvSpPr>
        <p:spPr/>
        <p:txBody>
          <a:bodyPr/>
          <a:lstStyle/>
          <a:p>
            <a:pPr eaLnBrk="1" hangingPunct="1"/>
            <a:r>
              <a:rPr lang="en-GB" altLang="sl-SI" noProof="0" dirty="0" smtClean="0"/>
              <a:t>The use of DSA and PSA in combined manner</a:t>
            </a:r>
          </a:p>
        </p:txBody>
      </p:sp>
      <p:sp>
        <p:nvSpPr>
          <p:cNvPr id="33795" name="Content Placeholder 2"/>
          <p:cNvSpPr>
            <a:spLocks noGrp="1"/>
          </p:cNvSpPr>
          <p:nvPr>
            <p:ph idx="4294967295"/>
          </p:nvPr>
        </p:nvSpPr>
        <p:spPr bwMode="auto">
          <a:xfrm>
            <a:off x="514219" y="14843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58775" indent="-358775" eaLnBrk="1" hangingPunct="1"/>
            <a:r>
              <a:rPr lang="en-GB" altLang="ja-JP" dirty="0" smtClean="0"/>
              <a:t>It is an internationally accepted requirement that </a:t>
            </a:r>
            <a:r>
              <a:rPr lang="en-GB" altLang="ja-JP" b="1" dirty="0" smtClean="0">
                <a:solidFill>
                  <a:srgbClr val="654A15"/>
                </a:solidFill>
              </a:rPr>
              <a:t>both deterministic and probabilistic safety analyses</a:t>
            </a:r>
            <a:r>
              <a:rPr lang="en-GB" altLang="ja-JP" dirty="0" smtClean="0"/>
              <a:t> shall be used in a safety assessment of the design of nuclear power plants.</a:t>
            </a:r>
          </a:p>
          <a:p>
            <a:pPr marL="358775" indent="-358775" eaLnBrk="1" hangingPunct="1"/>
            <a:endParaRPr lang="en-GB" altLang="ja-JP" noProof="0" dirty="0" smtClean="0"/>
          </a:p>
          <a:p>
            <a:pPr marL="358775" indent="-358775" eaLnBrk="1" hangingPunct="1"/>
            <a:r>
              <a:rPr lang="en-GB" altLang="ja-JP" noProof="0" dirty="0" smtClean="0"/>
              <a:t>The two analysis approaches both support and complement each other. </a:t>
            </a:r>
          </a:p>
          <a:p>
            <a:pPr marL="358775" indent="-358775" eaLnBrk="1" hangingPunct="1"/>
            <a:endParaRPr lang="en-GB" altLang="ja-JP" noProof="0" dirty="0" smtClean="0"/>
          </a:p>
          <a:p>
            <a:pPr marL="358775" indent="-358775" eaLnBrk="1" hangingPunct="1"/>
            <a:r>
              <a:rPr lang="en-US" dirty="0"/>
              <a:t>The extent of the deterministic and probabilistic analyses carried out for a facility or activity shall be consistent with the graded approach</a:t>
            </a:r>
            <a:r>
              <a:rPr lang="en-US" dirty="0" smtClean="0"/>
              <a:t>.</a:t>
            </a:r>
          </a:p>
          <a:p>
            <a:pPr marL="358775" indent="-358775" eaLnBrk="1" hangingPunct="1"/>
            <a:endParaRPr lang="en-GB" altLang="ja-JP" noProof="0" dirty="0" smtClean="0"/>
          </a:p>
          <a:p>
            <a:pPr marL="358775" indent="-358775" eaLnBrk="1" hangingPunct="1"/>
            <a:r>
              <a:rPr lang="en-GB" altLang="ja-JP" noProof="0" dirty="0" smtClean="0"/>
              <a:t>Such analyses are an integral part of any licensing process and are part of the Final Safety Analysis Report (FSAR) for every nuclear power plant.</a:t>
            </a:r>
          </a:p>
        </p:txBody>
      </p:sp>
      <p:sp>
        <p:nvSpPr>
          <p:cNvPr id="3379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1D4D6E8F-0ABD-4651-B382-BF20AB511640}" type="slidenum">
              <a:rPr lang="sl-SI" altLang="sl-SI" sz="1200">
                <a:solidFill>
                  <a:srgbClr val="898989"/>
                </a:solidFill>
                <a:cs typeface="Arial" panose="020B0604020202020204" pitchFamily="34" charset="0"/>
              </a:rPr>
              <a:pPr algn="r" eaLnBrk="1" fontAlgn="base" hangingPunct="1"/>
              <a:t>13</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6867799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B88AD697-4184-4B0D-A8FF-55FDAA4E8FC6}" type="slidenum">
              <a:rPr lang="en-GB" altLang="sl-SI"/>
              <a:pPr>
                <a:defRPr/>
              </a:pPr>
              <a:t>14</a:t>
            </a:fld>
            <a:endParaRPr lang="en-GB" altLang="sl-SI"/>
          </a:p>
        </p:txBody>
      </p:sp>
      <p:sp>
        <p:nvSpPr>
          <p:cNvPr id="35842" name="Title 1"/>
          <p:cNvSpPr>
            <a:spLocks noGrp="1"/>
          </p:cNvSpPr>
          <p:nvPr>
            <p:ph type="title" idx="4294967295"/>
          </p:nvPr>
        </p:nvSpPr>
        <p:spPr/>
        <p:txBody>
          <a:bodyPr/>
          <a:lstStyle/>
          <a:p>
            <a:pPr eaLnBrk="1" hangingPunct="1"/>
            <a:r>
              <a:rPr lang="en-GB" altLang="sl-SI" noProof="0" dirty="0" smtClean="0"/>
              <a:t>The use of both DSA and PSA</a:t>
            </a:r>
          </a:p>
        </p:txBody>
      </p:sp>
      <p:sp>
        <p:nvSpPr>
          <p:cNvPr id="35843" name="Content Placeholder 2"/>
          <p:cNvSpPr>
            <a:spLocks noGrp="1"/>
          </p:cNvSpPr>
          <p:nvPr>
            <p:ph idx="4294967295"/>
          </p:nvPr>
        </p:nvSpPr>
        <p:spPr bwMode="auto">
          <a:xfrm>
            <a:off x="514219" y="1104900"/>
            <a:ext cx="9157890" cy="5059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58775" indent="-358775" eaLnBrk="1" hangingPunct="1"/>
            <a:endParaRPr lang="en-GB" altLang="ja-JP" noProof="0" dirty="0" smtClean="0"/>
          </a:p>
          <a:p>
            <a:pPr marL="358775" indent="-358775" eaLnBrk="1" hangingPunct="1"/>
            <a:r>
              <a:rPr lang="en-GB" altLang="ja-JP" noProof="0" dirty="0" smtClean="0"/>
              <a:t>Both types of safety analysis support </a:t>
            </a:r>
            <a:r>
              <a:rPr lang="en-GB" altLang="ja-JP" b="1" noProof="0" dirty="0" smtClean="0">
                <a:solidFill>
                  <a:srgbClr val="654A15"/>
                </a:solidFill>
              </a:rPr>
              <a:t>the safe operation of the plant</a:t>
            </a:r>
            <a:r>
              <a:rPr lang="en-GB" altLang="ja-JP" noProof="0" dirty="0" smtClean="0"/>
              <a:t> being the most important tool in developing and confirming </a:t>
            </a:r>
          </a:p>
          <a:p>
            <a:pPr marL="719138" lvl="1" indent="-358775" eaLnBrk="1" hangingPunct="1"/>
            <a:r>
              <a:rPr lang="en-GB" altLang="ja-JP" noProof="0" dirty="0" smtClean="0"/>
              <a:t>plant protection, </a:t>
            </a:r>
          </a:p>
          <a:p>
            <a:pPr marL="719138" lvl="1" indent="-358775" eaLnBrk="1" hangingPunct="1"/>
            <a:r>
              <a:rPr lang="en-GB" altLang="ja-JP" noProof="0" dirty="0" smtClean="0"/>
              <a:t>control system set points, </a:t>
            </a:r>
          </a:p>
          <a:p>
            <a:pPr marL="719138" lvl="1" indent="-358775" eaLnBrk="1" hangingPunct="1"/>
            <a:r>
              <a:rPr lang="en-GB" altLang="ja-JP" noProof="0" dirty="0" smtClean="0"/>
              <a:t>control parameters. </a:t>
            </a:r>
          </a:p>
          <a:p>
            <a:pPr marL="719138" lvl="1" indent="-358775" eaLnBrk="1" hangingPunct="1"/>
            <a:endParaRPr lang="en-GB" altLang="ja-JP" noProof="0" dirty="0" smtClean="0"/>
          </a:p>
          <a:p>
            <a:pPr marL="358775" indent="-358775" eaLnBrk="1" hangingPunct="1"/>
            <a:r>
              <a:rPr lang="en-GB" altLang="ja-JP" noProof="0" dirty="0" smtClean="0"/>
              <a:t>They are also used to establish and validate</a:t>
            </a:r>
            <a:r>
              <a:rPr lang="en-GB" altLang="ja-JP" sz="2400" noProof="0" dirty="0" smtClean="0"/>
              <a:t>:</a:t>
            </a:r>
          </a:p>
          <a:p>
            <a:pPr marL="719138" lvl="1" indent="-358775" eaLnBrk="1" hangingPunct="1"/>
            <a:r>
              <a:rPr lang="en-GB" altLang="ja-JP" noProof="0" dirty="0" smtClean="0"/>
              <a:t>the plant’s operational limits </a:t>
            </a:r>
            <a:r>
              <a:rPr lang="en-GB" altLang="ja-JP" dirty="0" smtClean="0"/>
              <a:t>and conditions </a:t>
            </a:r>
            <a:r>
              <a:rPr lang="en-GB" altLang="ja-JP" dirty="0"/>
              <a:t>(</a:t>
            </a:r>
            <a:r>
              <a:rPr lang="en-GB" altLang="ja-JP" noProof="0" dirty="0" smtClean="0"/>
              <a:t>technical specifications), </a:t>
            </a:r>
          </a:p>
          <a:p>
            <a:pPr marL="719138" lvl="1" indent="-358775" eaLnBrk="1" hangingPunct="1"/>
            <a:r>
              <a:rPr lang="en-GB" altLang="ja-JP" noProof="0" dirty="0" smtClean="0"/>
              <a:t>normal operating procedures, </a:t>
            </a:r>
          </a:p>
          <a:p>
            <a:pPr marL="719138" lvl="1" indent="-358775" eaLnBrk="1" hangingPunct="1"/>
            <a:r>
              <a:rPr lang="en-GB" altLang="ja-JP" noProof="0" dirty="0" smtClean="0"/>
              <a:t>maintenance and inspection requirements,</a:t>
            </a:r>
          </a:p>
          <a:p>
            <a:pPr marL="719138" lvl="1" indent="-358775" eaLnBrk="1" hangingPunct="1"/>
            <a:r>
              <a:rPr lang="en-GB" altLang="ja-JP" noProof="0" dirty="0" smtClean="0"/>
              <a:t>emergency operating procedures (EOPs), and </a:t>
            </a:r>
          </a:p>
          <a:p>
            <a:pPr marL="719138" lvl="1" indent="-358775" eaLnBrk="1" hangingPunct="1"/>
            <a:r>
              <a:rPr lang="en-GB" altLang="ja-JP" noProof="0" dirty="0" smtClean="0"/>
              <a:t>severe accident management guidelines (SAMGs).</a:t>
            </a:r>
          </a:p>
        </p:txBody>
      </p:sp>
      <p:sp>
        <p:nvSpPr>
          <p:cNvPr id="3584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6F0F4424-C86E-4BB4-968D-A96C71CA8B26}" type="slidenum">
              <a:rPr lang="sl-SI" altLang="sl-SI" sz="1200">
                <a:solidFill>
                  <a:srgbClr val="898989"/>
                </a:solidFill>
                <a:cs typeface="Arial" panose="020B0604020202020204" pitchFamily="34" charset="0"/>
              </a:rPr>
              <a:pPr algn="r" eaLnBrk="1" fontAlgn="base" hangingPunct="1"/>
              <a:t>14</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8557158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solidFill>
                  <a:srgbClr val="C00000"/>
                </a:solidFill>
              </a:rPr>
              <a:t>Plant states</a:t>
            </a:r>
            <a:endParaRPr lang="en-US" dirty="0">
              <a:solidFill>
                <a:srgbClr val="C00000"/>
              </a:solidFill>
            </a:endParaRPr>
          </a:p>
        </p:txBody>
      </p:sp>
    </p:spTree>
    <p:extLst>
      <p:ext uri="{BB962C8B-B14F-4D97-AF65-F5344CB8AC3E}">
        <p14:creationId xmlns:p14="http://schemas.microsoft.com/office/powerpoint/2010/main" val="12086368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411BCF04-0526-4020-85F0-49436E9722D8}" type="slidenum">
              <a:rPr lang="en-GB" altLang="sl-SI"/>
              <a:pPr>
                <a:defRPr/>
              </a:pPr>
              <a:t>16</a:t>
            </a:fld>
            <a:endParaRPr lang="en-GB" altLang="sl-SI" dirty="0"/>
          </a:p>
        </p:txBody>
      </p:sp>
      <p:sp>
        <p:nvSpPr>
          <p:cNvPr id="41986" name="Title 1"/>
          <p:cNvSpPr>
            <a:spLocks noGrp="1"/>
          </p:cNvSpPr>
          <p:nvPr>
            <p:ph type="title" idx="4294967295"/>
          </p:nvPr>
        </p:nvSpPr>
        <p:spPr/>
        <p:txBody>
          <a:bodyPr/>
          <a:lstStyle/>
          <a:p>
            <a:pPr eaLnBrk="1" fontAlgn="ctr" hangingPunct="1"/>
            <a:r>
              <a:rPr lang="en-GB" altLang="sl-SI" noProof="0" dirty="0" smtClean="0"/>
              <a:t>PLANT STATES</a:t>
            </a:r>
          </a:p>
        </p:txBody>
      </p:sp>
      <p:sp>
        <p:nvSpPr>
          <p:cNvPr id="41987" name="Content Placeholder 2"/>
          <p:cNvSpPr>
            <a:spLocks noGrp="1"/>
          </p:cNvSpPr>
          <p:nvPr>
            <p:ph idx="4294967295"/>
          </p:nvPr>
        </p:nvSpPr>
        <p:spPr bwMode="auto">
          <a:xfrm>
            <a:off x="514219" y="1484313"/>
            <a:ext cx="8884444" cy="3738900"/>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 be able to:</a:t>
            </a:r>
          </a:p>
          <a:p>
            <a:pPr marL="381000" indent="-381000" eaLnBrk="1" hangingPunct="1">
              <a:lnSpc>
                <a:spcPct val="100000"/>
              </a:lnSpc>
              <a:spcBef>
                <a:spcPct val="0"/>
              </a:spcBef>
              <a:buClrTx/>
              <a:buSzTx/>
              <a:buFont typeface="Arial" panose="020B0604020202020204" pitchFamily="34" charset="0"/>
              <a:buNone/>
            </a:pPr>
            <a:endParaRPr lang="en-GB" altLang="sl-SI" sz="1200" b="1" noProof="0" dirty="0" smtClean="0">
              <a:solidFill>
                <a:srgbClr val="000000"/>
              </a:solidFill>
              <a:latin typeface="Segoe UI Light" panose="020B0502040204020203" pitchFamily="34" charset="0"/>
            </a:endParaRP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different NPP plant states.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Distinguish between normal operational states and accident conditions.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Distinguish between design basis accidents and design extension conditions.</a:t>
            </a:r>
            <a:endParaRPr lang="en-GB" altLang="sl-SI" sz="2200" noProof="0" dirty="0" smtClean="0">
              <a:solidFill>
                <a:schemeClr val="tx1"/>
              </a:solidFill>
            </a:endParaRPr>
          </a:p>
        </p:txBody>
      </p:sp>
      <p:sp>
        <p:nvSpPr>
          <p:cNvPr id="4198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0520124C-FA68-467B-A2FD-FA5DC54EF235}" type="slidenum">
              <a:rPr lang="sl-SI" altLang="sl-SI" sz="1200">
                <a:solidFill>
                  <a:srgbClr val="898989"/>
                </a:solidFill>
                <a:cs typeface="Arial" panose="020B0604020202020204" pitchFamily="34" charset="0"/>
              </a:rPr>
              <a:pPr algn="r" eaLnBrk="1" fontAlgn="base" hangingPunct="1"/>
              <a:t>16</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4859703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EFCF48A7-667F-4DC2-8849-8D90B6BE7C3E}" type="slidenum">
              <a:rPr lang="en-GB" altLang="sl-SI"/>
              <a:pPr>
                <a:defRPr/>
              </a:pPr>
              <a:t>17</a:t>
            </a:fld>
            <a:endParaRPr lang="en-GB" altLang="sl-SI" dirty="0"/>
          </a:p>
        </p:txBody>
      </p:sp>
      <p:sp>
        <p:nvSpPr>
          <p:cNvPr id="43010" name="Title 1"/>
          <p:cNvSpPr>
            <a:spLocks noGrp="1"/>
          </p:cNvSpPr>
          <p:nvPr>
            <p:ph type="title" idx="4294967295"/>
          </p:nvPr>
        </p:nvSpPr>
        <p:spPr/>
        <p:txBody>
          <a:bodyPr/>
          <a:lstStyle/>
          <a:p>
            <a:pPr eaLnBrk="1" hangingPunct="1"/>
            <a:r>
              <a:rPr lang="en-GB" altLang="sl-SI" dirty="0"/>
              <a:t>P</a:t>
            </a:r>
            <a:r>
              <a:rPr lang="en-GB" altLang="sl-SI" noProof="0" dirty="0" err="1" smtClean="0"/>
              <a:t>lant</a:t>
            </a:r>
            <a:r>
              <a:rPr lang="en-GB" altLang="sl-SI" noProof="0" dirty="0" smtClean="0"/>
              <a:t> states</a:t>
            </a:r>
          </a:p>
        </p:txBody>
      </p:sp>
      <p:sp>
        <p:nvSpPr>
          <p:cNvPr id="43011" name="Content Placeholder 2"/>
          <p:cNvSpPr>
            <a:spLocks noGrp="1"/>
          </p:cNvSpPr>
          <p:nvPr>
            <p:ph idx="4294967295"/>
          </p:nvPr>
        </p:nvSpPr>
        <p:spPr bwMode="auto">
          <a:xfrm>
            <a:off x="514219" y="1330960"/>
            <a:ext cx="9157890" cy="49987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eaLnBrk="1" hangingPunct="1"/>
            <a:r>
              <a:rPr lang="en-GB" altLang="ja-JP" sz="2400" b="1" noProof="0" dirty="0" smtClean="0">
                <a:solidFill>
                  <a:srgbClr val="654A15"/>
                </a:solidFill>
              </a:rPr>
              <a:t>Plant states</a:t>
            </a:r>
            <a:r>
              <a:rPr lang="en-GB" altLang="ja-JP" sz="2400" noProof="0" dirty="0" smtClean="0"/>
              <a:t> for nuclear power plants are specified in SSR 2/1 and in the Glossary:</a:t>
            </a:r>
          </a:p>
          <a:p>
            <a:pPr marL="914400" lvl="1" indent="-457200">
              <a:buFont typeface="+mj-lt"/>
              <a:buAutoNum type="alphaLcParenR"/>
            </a:pPr>
            <a:r>
              <a:rPr lang="en-GB" sz="2000" dirty="0" smtClean="0"/>
              <a:t>Normal operation; </a:t>
            </a:r>
          </a:p>
          <a:p>
            <a:pPr marL="914400" lvl="1" indent="-457200">
              <a:buFont typeface="+mj-lt"/>
              <a:buAutoNum type="alphaLcParenR"/>
            </a:pPr>
            <a:r>
              <a:rPr lang="en-GB" sz="2000" dirty="0" smtClean="0"/>
              <a:t>Anticipated operational occurrences, which are expected to occur over the operating lifetime of the plant;</a:t>
            </a:r>
          </a:p>
          <a:p>
            <a:pPr marL="914400" lvl="1" indent="-457200">
              <a:buFont typeface="+mj-lt"/>
              <a:buAutoNum type="alphaLcParenR"/>
            </a:pPr>
            <a:r>
              <a:rPr lang="en-GB" sz="2000" dirty="0" smtClean="0"/>
              <a:t>Design basis accidents;</a:t>
            </a:r>
          </a:p>
          <a:p>
            <a:pPr marL="914400" lvl="1" indent="-457200">
              <a:buFont typeface="+mj-lt"/>
              <a:buAutoNum type="alphaLcParenR"/>
            </a:pPr>
            <a:r>
              <a:rPr lang="en-GB" sz="2000" dirty="0" smtClean="0"/>
              <a:t>Design extension conditions, including accidents with core melting.</a:t>
            </a:r>
            <a:endParaRPr lang="en-GB" sz="2000" dirty="0"/>
          </a:p>
          <a:p>
            <a:pPr lvl="1"/>
            <a:r>
              <a:rPr lang="en-GB" sz="2200" dirty="0" smtClean="0"/>
              <a:t>The states a) and b) are also referred together as </a:t>
            </a:r>
            <a:r>
              <a:rPr lang="en-GB" sz="2200" b="1" dirty="0" smtClean="0">
                <a:solidFill>
                  <a:srgbClr val="654A15"/>
                </a:solidFill>
              </a:rPr>
              <a:t>operational states</a:t>
            </a:r>
            <a:r>
              <a:rPr lang="en-GB" sz="2200" dirty="0" smtClean="0"/>
              <a:t>, while the states c) and d) as </a:t>
            </a:r>
            <a:r>
              <a:rPr lang="en-GB" sz="2200" b="1" dirty="0" smtClean="0">
                <a:solidFill>
                  <a:srgbClr val="654A15"/>
                </a:solidFill>
              </a:rPr>
              <a:t>accident conditions</a:t>
            </a:r>
            <a:r>
              <a:rPr lang="en-GB" sz="2200" dirty="0" smtClean="0"/>
              <a:t>. </a:t>
            </a:r>
          </a:p>
          <a:p>
            <a:pPr lvl="1"/>
            <a:endParaRPr lang="en-GB" sz="2200" dirty="0" smtClean="0"/>
          </a:p>
          <a:p>
            <a:r>
              <a:rPr lang="en-GB" sz="2400" dirty="0" smtClean="0"/>
              <a:t>The </a:t>
            </a:r>
            <a:r>
              <a:rPr lang="en-GB" sz="2400" b="1" dirty="0" smtClean="0">
                <a:solidFill>
                  <a:schemeClr val="accent2">
                    <a:lumMod val="50000"/>
                  </a:schemeClr>
                </a:solidFill>
              </a:rPr>
              <a:t>Design Extension Conditions </a:t>
            </a:r>
            <a:r>
              <a:rPr lang="en-GB" sz="2400" dirty="0" smtClean="0"/>
              <a:t>are typically subdivided into </a:t>
            </a:r>
          </a:p>
          <a:p>
            <a:pPr lvl="1"/>
            <a:r>
              <a:rPr lang="en-GB" sz="2000" dirty="0" smtClean="0"/>
              <a:t>complex events without core melt, and</a:t>
            </a:r>
          </a:p>
          <a:p>
            <a:pPr lvl="1"/>
            <a:r>
              <a:rPr lang="en-GB" sz="2000" dirty="0" smtClean="0"/>
              <a:t>severe accident (with core melt).</a:t>
            </a:r>
          </a:p>
        </p:txBody>
      </p:sp>
      <p:sp>
        <p:nvSpPr>
          <p:cNvPr id="4301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2E8E1B15-F306-43A0-ACD4-DE86614A71F5}" type="slidenum">
              <a:rPr lang="sl-SI" altLang="sl-SI" sz="1200">
                <a:solidFill>
                  <a:srgbClr val="898989"/>
                </a:solidFill>
                <a:cs typeface="Arial" panose="020B0604020202020204" pitchFamily="34" charset="0"/>
              </a:rPr>
              <a:pPr algn="r" eaLnBrk="1" fontAlgn="base" hangingPunct="1"/>
              <a:t>17</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9644038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35DA7621-987B-4BFD-950A-0F5114844335}" type="slidenum">
              <a:rPr lang="en-GB" altLang="sl-SI"/>
              <a:pPr>
                <a:defRPr/>
              </a:pPr>
              <a:t>18</a:t>
            </a:fld>
            <a:endParaRPr lang="en-GB" altLang="sl-SI" dirty="0"/>
          </a:p>
        </p:txBody>
      </p:sp>
      <p:sp>
        <p:nvSpPr>
          <p:cNvPr id="45058" name="Rectangle 4"/>
          <p:cNvSpPr>
            <a:spLocks noGrp="1"/>
          </p:cNvSpPr>
          <p:nvPr>
            <p:ph type="title"/>
          </p:nvPr>
        </p:nvSpPr>
        <p:spPr/>
        <p:txBody>
          <a:bodyPr/>
          <a:lstStyle/>
          <a:p>
            <a:pPr eaLnBrk="1" hangingPunct="1"/>
            <a:r>
              <a:rPr lang="en-GB" altLang="sl-SI" noProof="0" dirty="0" smtClean="0"/>
              <a:t>Plant states</a:t>
            </a:r>
          </a:p>
        </p:txBody>
      </p:sp>
      <p:sp>
        <p:nvSpPr>
          <p:cNvPr id="45059" name="Rectangle 5"/>
          <p:cNvSpPr>
            <a:spLocks noChangeArrowheads="1"/>
          </p:cNvSpPr>
          <p:nvPr/>
        </p:nvSpPr>
        <p:spPr bwMode="auto">
          <a:xfrm>
            <a:off x="688206" y="1885904"/>
            <a:ext cx="46570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r>
              <a:rPr lang="en-GB" altLang="sl-SI" sz="2000" dirty="0" smtClean="0">
                <a:solidFill>
                  <a:srgbClr val="003399"/>
                </a:solidFill>
                <a:cs typeface="Arial" panose="020B0604020202020204" pitchFamily="34" charset="0"/>
              </a:rPr>
              <a:t>Plant states</a:t>
            </a:r>
            <a:r>
              <a:rPr lang="en-GB" altLang="sl-SI" sz="2000" dirty="0">
                <a:solidFill>
                  <a:srgbClr val="003399"/>
                </a:solidFill>
                <a:cs typeface="Arial" panose="020B0604020202020204" pitchFamily="34" charset="0"/>
              </a:rPr>
              <a:t> </a:t>
            </a:r>
            <a:r>
              <a:rPr lang="en-GB" altLang="sl-SI" sz="2000" dirty="0" smtClean="0">
                <a:solidFill>
                  <a:srgbClr val="003399"/>
                </a:solidFill>
                <a:cs typeface="Arial" panose="020B0604020202020204" pitchFamily="34" charset="0"/>
              </a:rPr>
              <a:t>to be considered in design:</a:t>
            </a:r>
            <a:endParaRPr lang="en-US" altLang="sl-SI" sz="2000" dirty="0">
              <a:solidFill>
                <a:srgbClr val="003399"/>
              </a:solidFill>
              <a:cs typeface="Arial" panose="020B0604020202020204" pitchFamily="34" charset="0"/>
            </a:endParaRPr>
          </a:p>
        </p:txBody>
      </p:sp>
      <p:graphicFrame>
        <p:nvGraphicFramePr>
          <p:cNvPr id="62516" name="Group 52"/>
          <p:cNvGraphicFramePr>
            <a:graphicFrameLocks noGrp="1"/>
          </p:cNvGraphicFramePr>
          <p:nvPr>
            <p:extLst>
              <p:ext uri="{D42A27DB-BD31-4B8C-83A1-F6EECF244321}">
                <p14:modId xmlns:p14="http://schemas.microsoft.com/office/powerpoint/2010/main" val="3651203888"/>
              </p:ext>
            </p:extLst>
          </p:nvPr>
        </p:nvGraphicFramePr>
        <p:xfrm>
          <a:off x="792220" y="2516002"/>
          <a:ext cx="8331729" cy="2450018"/>
        </p:xfrm>
        <a:graphic>
          <a:graphicData uri="http://schemas.openxmlformats.org/drawingml/2006/table">
            <a:tbl>
              <a:tblPr/>
              <a:tblGrid>
                <a:gridCol w="1683677"/>
                <a:gridCol w="1783684"/>
                <a:gridCol w="1651000"/>
                <a:gridCol w="1606684"/>
                <a:gridCol w="1606684"/>
              </a:tblGrid>
              <a:tr h="457288">
                <a:tc gridSpan="2">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Operational states</a:t>
                      </a:r>
                    </a:p>
                  </a:txBody>
                  <a:tcPr marL="99060" marR="99060" marT="45729" marB="4572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hMerge="1">
                  <a:txBody>
                    <a:bodyPr/>
                    <a:lstStyle/>
                    <a:p>
                      <a:endParaRPr lang="sl-SI"/>
                    </a:p>
                  </a:txBody>
                  <a:tcPr/>
                </a:tc>
                <a:tc gridSpan="3">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Accident conditions</a:t>
                      </a:r>
                    </a:p>
                  </a:txBody>
                  <a:tcPr marL="99060" marR="99060" marT="45729" marB="45729"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hMerge="1">
                  <a:txBody>
                    <a:bodyPr/>
                    <a:lstStyle/>
                    <a:p>
                      <a:endParaRPr lang="sl-SI"/>
                    </a:p>
                  </a:txBody>
                  <a:tcPr/>
                </a:tc>
                <a:tc hMerge="1">
                  <a:txBody>
                    <a:bodyPr/>
                    <a:lstStyle/>
                    <a:p>
                      <a:endParaRPr lang="hu-HU"/>
                    </a:p>
                  </a:txBody>
                  <a:tcPr/>
                </a:tc>
              </a:tr>
              <a:tr h="996365">
                <a:tc rowSpan="2">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Normal operation</a:t>
                      </a:r>
                    </a:p>
                  </a:txBody>
                  <a:tcPr marL="99060" marR="99060" marT="45729" marB="4572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rowSpan="2">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Anticipated operational occurrences</a:t>
                      </a:r>
                    </a:p>
                  </a:txBody>
                  <a:tcPr marL="99060" marR="99060"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rowSpan="2">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Design basis accidents</a:t>
                      </a:r>
                    </a:p>
                  </a:txBody>
                  <a:tcPr marL="99060" marR="99060"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gridSpan="2">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Design extension conditions</a:t>
                      </a:r>
                    </a:p>
                  </a:txBody>
                  <a:tcPr marL="99060" marR="99060" marT="45729" marB="45729"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hMerge="1">
                  <a:txBody>
                    <a:bodyPr/>
                    <a:lstStyle/>
                    <a:p>
                      <a:endParaRPr lang="hu-HU"/>
                    </a:p>
                  </a:txBody>
                  <a:tcPr/>
                </a:tc>
              </a:tr>
              <a:tr h="996365">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T="45729" marB="4572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Without core  melting</a:t>
                      </a:r>
                    </a:p>
                  </a:txBody>
                  <a:tcPr marL="99060" marR="99060" marT="45729" marB="45729"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With core melting</a:t>
                      </a:r>
                    </a:p>
                  </a:txBody>
                  <a:tcPr marL="99060" marR="99060" marT="45729" marB="45729" horzOverflow="overflow">
                    <a:lnL w="12700" cap="flat" cmpd="sng" algn="ctr">
                      <a:solidFill>
                        <a:schemeClr val="tx1"/>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r>
            </a:tbl>
          </a:graphicData>
        </a:graphic>
      </p:graphicFrame>
      <p:sp>
        <p:nvSpPr>
          <p:cNvPr id="2" name="Dátum helye 1"/>
          <p:cNvSpPr>
            <a:spLocks noGrp="1"/>
          </p:cNvSpPr>
          <p:nvPr>
            <p:ph type="dt" sz="half" idx="10"/>
          </p:nvPr>
        </p:nvSpPr>
        <p:spPr/>
        <p:txBody>
          <a:bodyPr/>
          <a:lstStyle/>
          <a:p>
            <a:r>
              <a:rPr lang="hu-HU" smtClean="0"/>
              <a:t>7 - 18 May &amp; 18 - 29 June 2018</a:t>
            </a:r>
            <a:endParaRPr lang="en-US" dirty="0"/>
          </a:p>
        </p:txBody>
      </p:sp>
      <p:sp>
        <p:nvSpPr>
          <p:cNvPr id="3" name="Élőláb helye 2"/>
          <p:cNvSpPr>
            <a:spLocks noGrp="1"/>
          </p:cNvSpPr>
          <p:nvPr>
            <p:ph type="ftr" sz="quarter" idx="11"/>
          </p:nvPr>
        </p:nvSpPr>
        <p:spPr/>
        <p:txBody>
          <a:bodyPr/>
          <a:lstStyle/>
          <a:p>
            <a:r>
              <a:rPr lang="en-US" smtClean="0"/>
              <a:t>Module 6 - DSA</a:t>
            </a:r>
            <a:endParaRPr lang="en-US" dirty="0"/>
          </a:p>
        </p:txBody>
      </p:sp>
    </p:spTree>
    <p:extLst>
      <p:ext uri="{BB962C8B-B14F-4D97-AF65-F5344CB8AC3E}">
        <p14:creationId xmlns:p14="http://schemas.microsoft.com/office/powerpoint/2010/main" val="1735590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5572FC48-339F-482E-9C6F-AE28F748D89A}" type="slidenum">
              <a:rPr lang="en-GB" altLang="sl-SI"/>
              <a:pPr>
                <a:defRPr/>
              </a:pPr>
              <a:t>19</a:t>
            </a:fld>
            <a:endParaRPr lang="en-GB" altLang="sl-SI" dirty="0"/>
          </a:p>
        </p:txBody>
      </p:sp>
      <p:sp>
        <p:nvSpPr>
          <p:cNvPr id="47106" name="Title 1"/>
          <p:cNvSpPr>
            <a:spLocks noGrp="1"/>
          </p:cNvSpPr>
          <p:nvPr>
            <p:ph type="title" idx="4294967295"/>
          </p:nvPr>
        </p:nvSpPr>
        <p:spPr/>
        <p:txBody>
          <a:bodyPr/>
          <a:lstStyle/>
          <a:p>
            <a:pPr eaLnBrk="1" hangingPunct="1"/>
            <a:r>
              <a:rPr lang="en-GB" altLang="sl-SI" noProof="0" dirty="0" smtClean="0"/>
              <a:t>Normal operation</a:t>
            </a:r>
          </a:p>
        </p:txBody>
      </p:sp>
      <p:sp>
        <p:nvSpPr>
          <p:cNvPr id="47107" name="Content Placeholder 2"/>
          <p:cNvSpPr>
            <a:spLocks noGrp="1"/>
          </p:cNvSpPr>
          <p:nvPr>
            <p:ph idx="4294967295"/>
          </p:nvPr>
        </p:nvSpPr>
        <p:spPr bwMode="auto">
          <a:xfrm>
            <a:off x="514219" y="14843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marL="358775" indent="-358775" eaLnBrk="1" hangingPunct="1"/>
            <a:r>
              <a:rPr lang="en-GB" altLang="ja-JP" b="1" noProof="0" dirty="0" smtClean="0">
                <a:solidFill>
                  <a:srgbClr val="654A15"/>
                </a:solidFill>
              </a:rPr>
              <a:t>Normal operation</a:t>
            </a:r>
            <a:r>
              <a:rPr lang="en-GB" altLang="ja-JP" noProof="0" dirty="0" smtClean="0"/>
              <a:t> is defined as operation within the specified </a:t>
            </a:r>
            <a:r>
              <a:rPr lang="en-US" altLang="ja-JP" i="1" dirty="0" smtClean="0"/>
              <a:t>O</a:t>
            </a:r>
            <a:r>
              <a:rPr lang="en-US" altLang="ja-JP" i="1" noProof="0" dirty="0" err="1" smtClean="0"/>
              <a:t>perational</a:t>
            </a:r>
            <a:r>
              <a:rPr lang="en-US" altLang="ja-JP" i="1" noProof="0" dirty="0" smtClean="0"/>
              <a:t> </a:t>
            </a:r>
            <a:r>
              <a:rPr lang="en-US" altLang="ja-JP" i="1" dirty="0" smtClean="0"/>
              <a:t>L</a:t>
            </a:r>
            <a:r>
              <a:rPr lang="en-US" altLang="ja-JP" i="1" noProof="0" dirty="0" err="1" smtClean="0"/>
              <a:t>imits</a:t>
            </a:r>
            <a:r>
              <a:rPr lang="en-US" altLang="ja-JP" i="1" noProof="0" dirty="0" smtClean="0"/>
              <a:t> and </a:t>
            </a:r>
            <a:r>
              <a:rPr lang="en-GB" altLang="ja-JP" i="1" noProof="0" dirty="0" smtClean="0"/>
              <a:t>Conditions (OLC)</a:t>
            </a:r>
            <a:r>
              <a:rPr lang="en-GB" altLang="ja-JP" noProof="0" dirty="0" smtClean="0"/>
              <a:t>.</a:t>
            </a:r>
          </a:p>
          <a:p>
            <a:pPr marL="358775" indent="-358775" eaLnBrk="1" hangingPunct="1"/>
            <a:r>
              <a:rPr lang="en-GB" altLang="ja-JP" noProof="0" dirty="0" smtClean="0"/>
              <a:t>Deterministic analysis is applied to normal operation with the aim of showing that normal operation can be carried out </a:t>
            </a:r>
            <a:r>
              <a:rPr lang="en-GB" altLang="ja-JP" i="1" noProof="0" dirty="0" smtClean="0"/>
              <a:t>safely</a:t>
            </a:r>
            <a:r>
              <a:rPr lang="en-GB" altLang="ja-JP" noProof="0" dirty="0" smtClean="0"/>
              <a:t> and in a </a:t>
            </a:r>
            <a:r>
              <a:rPr lang="en-GB" altLang="ja-JP" i="1" noProof="0" dirty="0" smtClean="0"/>
              <a:t>stable manner</a:t>
            </a:r>
            <a:r>
              <a:rPr lang="en-GB" altLang="ja-JP" noProof="0" dirty="0" smtClean="0"/>
              <a:t>.</a:t>
            </a:r>
          </a:p>
          <a:p>
            <a:pPr marL="358775" indent="-358775" eaLnBrk="1" hangingPunct="1"/>
            <a:r>
              <a:rPr lang="en-GB" altLang="ja-JP" noProof="0" dirty="0" smtClean="0"/>
              <a:t>This includes the requirement of </a:t>
            </a:r>
            <a:r>
              <a:rPr lang="en-GB" altLang="ja-JP" i="1" noProof="0" dirty="0" smtClean="0"/>
              <a:t>no radiological consequences</a:t>
            </a:r>
            <a:r>
              <a:rPr lang="en-GB" altLang="ja-JP" noProof="0" dirty="0" smtClean="0"/>
              <a:t>, i.e.:</a:t>
            </a:r>
          </a:p>
          <a:p>
            <a:pPr marL="719138" lvl="1" indent="-358775" eaLnBrk="1" hangingPunct="1"/>
            <a:r>
              <a:rPr lang="en-GB" altLang="ja-JP" noProof="0" dirty="0" smtClean="0"/>
              <a:t>acceptable doses to workers and</a:t>
            </a:r>
          </a:p>
          <a:p>
            <a:pPr marL="719138" lvl="1" indent="-358775" eaLnBrk="1" hangingPunct="1"/>
            <a:r>
              <a:rPr lang="en-GB" altLang="ja-JP" noProof="0" dirty="0" smtClean="0"/>
              <a:t>the public, and </a:t>
            </a:r>
          </a:p>
          <a:p>
            <a:pPr marL="719138" lvl="1" indent="-358775" eaLnBrk="1" hangingPunct="1"/>
            <a:r>
              <a:rPr lang="en-GB" altLang="ja-JP" noProof="0" dirty="0" smtClean="0"/>
              <a:t>acceptable planned releases of radioactive material.</a:t>
            </a:r>
          </a:p>
          <a:p>
            <a:pPr marL="358775" indent="-358775" eaLnBrk="1" hangingPunct="1"/>
            <a:endParaRPr lang="en-GB" altLang="ja-JP" noProof="0" dirty="0" smtClean="0"/>
          </a:p>
        </p:txBody>
      </p:sp>
      <p:sp>
        <p:nvSpPr>
          <p:cNvPr id="4710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3C03E720-9F84-4B62-BEBB-DF104984408C}" type="slidenum">
              <a:rPr lang="sl-SI" altLang="sl-SI" sz="1200">
                <a:solidFill>
                  <a:srgbClr val="898989"/>
                </a:solidFill>
                <a:cs typeface="Arial" panose="020B0604020202020204" pitchFamily="34" charset="0"/>
              </a:rPr>
              <a:pPr algn="r" eaLnBrk="1" fontAlgn="base" hangingPunct="1"/>
              <a:t>19</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4434501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p:txBody>
          <a:bodyPr>
            <a:normAutofit fontScale="92500" lnSpcReduction="10000"/>
          </a:bodyPr>
          <a:lstStyle/>
          <a:p>
            <a:pPr marL="381000" indent="-381000" algn="just">
              <a:spcBef>
                <a:spcPts val="1500"/>
              </a:spcBef>
              <a:spcAft>
                <a:spcPts val="800"/>
              </a:spcAft>
              <a:buNone/>
            </a:pPr>
            <a:r>
              <a:rPr lang="en-GB" altLang="sl-SI" i="1" dirty="0"/>
              <a:t>After completing </a:t>
            </a:r>
            <a:r>
              <a:rPr lang="en-GB" altLang="sl-SI" i="1" dirty="0" smtClean="0"/>
              <a:t>Module 6, </a:t>
            </a:r>
            <a:r>
              <a:rPr lang="en-GB" altLang="sl-SI" i="1" dirty="0"/>
              <a:t>the trainee will </a:t>
            </a:r>
            <a:r>
              <a:rPr lang="en-GB" altLang="sl-SI" i="1" dirty="0" smtClean="0"/>
              <a:t>be:</a:t>
            </a:r>
            <a:endParaRPr lang="en-GB" altLang="sl-SI" i="1" dirty="0"/>
          </a:p>
          <a:p>
            <a:pPr marL="381000" indent="-381000">
              <a:buClr>
                <a:schemeClr val="tx1"/>
              </a:buClr>
              <a:buFont typeface="Arial" panose="020B0604020202020204" pitchFamily="34" charset="0"/>
              <a:buAutoNum type="arabicPeriod"/>
            </a:pPr>
            <a:r>
              <a:rPr lang="en-GB" altLang="sl-SI" i="1" dirty="0" smtClean="0">
                <a:solidFill>
                  <a:schemeClr val="tx1"/>
                </a:solidFill>
              </a:rPr>
              <a:t>able to understand the essence and the methodology of deterministic safety analyses.</a:t>
            </a:r>
            <a:endParaRPr lang="en-GB" altLang="sl-SI" i="1" dirty="0">
              <a:solidFill>
                <a:schemeClr val="tx1"/>
              </a:solidFill>
            </a:endParaRPr>
          </a:p>
          <a:p>
            <a:pPr marL="381000" indent="-381000">
              <a:buClr>
                <a:schemeClr val="tx1"/>
              </a:buClr>
              <a:buFont typeface="Arial" panose="020B0604020202020204" pitchFamily="34" charset="0"/>
              <a:buAutoNum type="arabicPeriod"/>
            </a:pPr>
            <a:r>
              <a:rPr lang="en-GB" altLang="sl-SI" i="1" dirty="0" smtClean="0">
                <a:solidFill>
                  <a:schemeClr val="tx1"/>
                </a:solidFill>
              </a:rPr>
              <a:t>able to understand the significance of plant states and the related safety analyses.</a:t>
            </a:r>
          </a:p>
          <a:p>
            <a:pPr marL="381000" indent="-381000">
              <a:buClr>
                <a:schemeClr val="tx1"/>
              </a:buClr>
              <a:buFont typeface="Arial" panose="020B0604020202020204" pitchFamily="34" charset="0"/>
              <a:buAutoNum type="arabicPeriod"/>
            </a:pPr>
            <a:r>
              <a:rPr lang="en-GB" altLang="sl-SI" i="1" dirty="0">
                <a:solidFill>
                  <a:schemeClr val="tx1"/>
                </a:solidFill>
              </a:rPr>
              <a:t>able to understand the </a:t>
            </a:r>
            <a:r>
              <a:rPr lang="en-GB" altLang="sl-SI" i="1" dirty="0" smtClean="0">
                <a:solidFill>
                  <a:schemeClr val="tx1"/>
                </a:solidFill>
              </a:rPr>
              <a:t>concept of postulated </a:t>
            </a:r>
            <a:r>
              <a:rPr lang="en-GB" altLang="sl-SI" i="1" dirty="0">
                <a:solidFill>
                  <a:schemeClr val="tx1"/>
                </a:solidFill>
              </a:rPr>
              <a:t>initiating events and the methodology for selecting them</a:t>
            </a:r>
            <a:r>
              <a:rPr lang="en-GB" altLang="sl-SI" i="1" dirty="0" smtClean="0">
                <a:solidFill>
                  <a:schemeClr val="tx1"/>
                </a:solidFill>
              </a:rPr>
              <a:t>.</a:t>
            </a:r>
            <a:endParaRPr lang="en-GB" altLang="sl-SI" i="1" dirty="0">
              <a:solidFill>
                <a:schemeClr val="tx1"/>
              </a:solidFill>
            </a:endParaRPr>
          </a:p>
          <a:p>
            <a:pPr marL="381000" indent="-381000">
              <a:buClr>
                <a:schemeClr val="tx1"/>
              </a:buClr>
              <a:buFont typeface="Arial" panose="020B0604020202020204" pitchFamily="34" charset="0"/>
              <a:buAutoNum type="arabicPeriod"/>
            </a:pPr>
            <a:r>
              <a:rPr lang="en-GB" altLang="sl-SI" i="1" dirty="0" smtClean="0">
                <a:solidFill>
                  <a:schemeClr val="tx1"/>
                </a:solidFill>
              </a:rPr>
              <a:t>able to understand the difference between conservative and best estimate approaches.</a:t>
            </a:r>
            <a:endParaRPr lang="en-GB" altLang="sl-SI" i="1" dirty="0">
              <a:solidFill>
                <a:schemeClr val="tx1"/>
              </a:solidFill>
            </a:endParaRPr>
          </a:p>
          <a:p>
            <a:pPr marL="381000" indent="-381000">
              <a:buClr>
                <a:schemeClr val="tx1"/>
              </a:buClr>
              <a:buFont typeface="Arial" panose="020B0604020202020204" pitchFamily="34" charset="0"/>
              <a:buAutoNum type="arabicPeriod"/>
            </a:pPr>
            <a:r>
              <a:rPr lang="en-GB" altLang="sl-SI" i="1" dirty="0" smtClean="0">
                <a:solidFill>
                  <a:schemeClr val="tx1"/>
                </a:solidFill>
              </a:rPr>
              <a:t>familiar with the different applications of deterministic analyses.</a:t>
            </a:r>
            <a:endParaRPr lang="en-GB" altLang="sl-SI" i="1" dirty="0">
              <a:solidFill>
                <a:schemeClr val="tx1"/>
              </a:solidFill>
            </a:endParaRPr>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Module 6 - DSA</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2</a:t>
            </a:fld>
            <a:endParaRPr lang="en-US" dirty="0"/>
          </a:p>
        </p:txBody>
      </p:sp>
    </p:spTree>
    <p:extLst>
      <p:ext uri="{BB962C8B-B14F-4D97-AF65-F5344CB8AC3E}">
        <p14:creationId xmlns:p14="http://schemas.microsoft.com/office/powerpoint/2010/main" val="30159887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EA09BED0-EF31-4702-B613-8E498E81BB77}" type="slidenum">
              <a:rPr lang="en-GB" altLang="sl-SI"/>
              <a:pPr>
                <a:defRPr/>
              </a:pPr>
              <a:t>20</a:t>
            </a:fld>
            <a:endParaRPr lang="en-GB" altLang="sl-SI" dirty="0"/>
          </a:p>
        </p:txBody>
      </p:sp>
      <p:sp>
        <p:nvSpPr>
          <p:cNvPr id="49154" name="Title 1"/>
          <p:cNvSpPr>
            <a:spLocks noGrp="1"/>
          </p:cNvSpPr>
          <p:nvPr>
            <p:ph type="title" idx="4294967295"/>
          </p:nvPr>
        </p:nvSpPr>
        <p:spPr/>
        <p:txBody>
          <a:bodyPr/>
          <a:lstStyle/>
          <a:p>
            <a:pPr eaLnBrk="1" hangingPunct="1"/>
            <a:r>
              <a:rPr lang="en-GB" altLang="sl-SI" noProof="0" dirty="0" smtClean="0"/>
              <a:t>Normal operation: requirements of the analysis</a:t>
            </a:r>
          </a:p>
        </p:txBody>
      </p:sp>
      <p:sp>
        <p:nvSpPr>
          <p:cNvPr id="49155" name="Content Placeholder 2"/>
          <p:cNvSpPr>
            <a:spLocks noGrp="1"/>
          </p:cNvSpPr>
          <p:nvPr>
            <p:ph idx="4294967295"/>
          </p:nvPr>
        </p:nvSpPr>
        <p:spPr bwMode="auto">
          <a:xfrm>
            <a:off x="748111" y="14335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marL="358775" indent="-358775" eaLnBrk="1" hangingPunct="1"/>
            <a:endParaRPr lang="en-GB" altLang="ja-JP" sz="2400" noProof="0" dirty="0" smtClean="0"/>
          </a:p>
          <a:p>
            <a:pPr marL="358775" indent="-358775" eaLnBrk="1" hangingPunct="1"/>
            <a:endParaRPr lang="en-GB" altLang="ja-JP" sz="2400" noProof="0" dirty="0" smtClean="0"/>
          </a:p>
          <a:p>
            <a:pPr marL="358775" indent="-358775" eaLnBrk="1" hangingPunct="1"/>
            <a:r>
              <a:rPr lang="en-GB" altLang="ja-JP" noProof="0" dirty="0" smtClean="0"/>
              <a:t>The analysis should also provide the information that is needed:</a:t>
            </a:r>
          </a:p>
          <a:p>
            <a:pPr marL="719138" lvl="1" indent="-358775" eaLnBrk="1" hangingPunct="1"/>
            <a:r>
              <a:rPr lang="en-GB" altLang="ja-JP" noProof="0" dirty="0" smtClean="0"/>
              <a:t>to establish the </a:t>
            </a:r>
            <a:r>
              <a:rPr lang="en-GB" altLang="ja-JP" b="1" noProof="0" dirty="0" smtClean="0">
                <a:solidFill>
                  <a:srgbClr val="654A15"/>
                </a:solidFill>
              </a:rPr>
              <a:t>set-points</a:t>
            </a:r>
            <a:r>
              <a:rPr lang="en-GB" altLang="ja-JP" noProof="0" dirty="0" smtClean="0"/>
              <a:t> for the safety and control systems,</a:t>
            </a:r>
          </a:p>
          <a:p>
            <a:pPr marL="719138" lvl="1" indent="-358775" eaLnBrk="1" hangingPunct="1"/>
            <a:r>
              <a:rPr lang="en-GB" altLang="ja-JP" noProof="0" dirty="0" smtClean="0"/>
              <a:t>writing the </a:t>
            </a:r>
            <a:r>
              <a:rPr lang="en-GB" altLang="ja-JP" b="1" noProof="0" dirty="0" smtClean="0">
                <a:solidFill>
                  <a:srgbClr val="654A15"/>
                </a:solidFill>
              </a:rPr>
              <a:t>operating procedures</a:t>
            </a:r>
            <a:r>
              <a:rPr lang="en-GB" altLang="ja-JP" noProof="0" dirty="0" smtClean="0"/>
              <a:t> for the operating personnel and </a:t>
            </a:r>
          </a:p>
          <a:p>
            <a:pPr marL="719138" lvl="1" indent="-358775" eaLnBrk="1" hangingPunct="1"/>
            <a:r>
              <a:rPr lang="en-GB" altLang="ja-JP" b="1" noProof="0" dirty="0" smtClean="0">
                <a:solidFill>
                  <a:srgbClr val="654A15"/>
                </a:solidFill>
              </a:rPr>
              <a:t>defining the constraints</a:t>
            </a:r>
            <a:r>
              <a:rPr lang="en-GB" altLang="ja-JP" noProof="0" dirty="0" smtClean="0"/>
              <a:t> for normal operation.</a:t>
            </a:r>
          </a:p>
          <a:p>
            <a:pPr marL="719138" lvl="1" indent="-358775" eaLnBrk="1" hangingPunct="1"/>
            <a:endParaRPr lang="en-GB" altLang="ja-JP" noProof="0" dirty="0" smtClean="0"/>
          </a:p>
          <a:p>
            <a:pPr marL="358775" indent="-358775" eaLnBrk="1" hangingPunct="1"/>
            <a:r>
              <a:rPr lang="en-GB" altLang="ja-JP" noProof="0" dirty="0" smtClean="0"/>
              <a:t>The assessment shall consider </a:t>
            </a:r>
            <a:r>
              <a:rPr lang="en-GB" altLang="ja-JP" b="1" noProof="0" dirty="0" smtClean="0">
                <a:solidFill>
                  <a:srgbClr val="654A15"/>
                </a:solidFill>
              </a:rPr>
              <a:t>all modes of normal operation </a:t>
            </a:r>
            <a:r>
              <a:rPr lang="en-GB" altLang="ja-JP" noProof="0" dirty="0" smtClean="0"/>
              <a:t>such as </a:t>
            </a:r>
            <a:r>
              <a:rPr lang="en-GB" altLang="ja-JP" i="1" noProof="0" dirty="0" smtClean="0"/>
              <a:t>full power </a:t>
            </a:r>
            <a:r>
              <a:rPr lang="en-GB" altLang="ja-JP" noProof="0" dirty="0" smtClean="0"/>
              <a:t>operation, </a:t>
            </a:r>
            <a:r>
              <a:rPr lang="en-GB" altLang="ja-JP" i="1" noProof="0" dirty="0" smtClean="0"/>
              <a:t>low power </a:t>
            </a:r>
            <a:r>
              <a:rPr lang="en-GB" altLang="ja-JP" noProof="0" dirty="0" smtClean="0"/>
              <a:t>operation, </a:t>
            </a:r>
            <a:r>
              <a:rPr lang="en-GB" altLang="ja-JP" i="1" noProof="0" dirty="0" smtClean="0"/>
              <a:t>transients</a:t>
            </a:r>
            <a:r>
              <a:rPr lang="en-GB" altLang="ja-JP" noProof="0" dirty="0" smtClean="0"/>
              <a:t>, </a:t>
            </a:r>
            <a:r>
              <a:rPr lang="en-GB" altLang="ja-JP" i="1" noProof="0" dirty="0" smtClean="0"/>
              <a:t>shutdown</a:t>
            </a:r>
            <a:r>
              <a:rPr lang="en-GB" altLang="ja-JP" noProof="0" dirty="0" smtClean="0"/>
              <a:t> (hot and cold) and </a:t>
            </a:r>
            <a:r>
              <a:rPr lang="en-GB" altLang="ja-JP" i="1" noProof="0" dirty="0" smtClean="0"/>
              <a:t>refuelling</a:t>
            </a:r>
            <a:r>
              <a:rPr lang="en-GB" altLang="ja-JP" noProof="0" dirty="0" smtClean="0"/>
              <a:t>, </a:t>
            </a:r>
            <a:r>
              <a:rPr lang="en-GB" altLang="ja-JP" i="1" noProof="0" dirty="0" smtClean="0"/>
              <a:t>maintenance</a:t>
            </a:r>
            <a:r>
              <a:rPr lang="en-GB" altLang="ja-JP" noProof="0" dirty="0" smtClean="0"/>
              <a:t>, etc.. </a:t>
            </a:r>
          </a:p>
        </p:txBody>
      </p:sp>
      <p:sp>
        <p:nvSpPr>
          <p:cNvPr id="4915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A5FCAA62-71D0-4783-9AE3-DE146B883C7F}" type="slidenum">
              <a:rPr lang="sl-SI" altLang="sl-SI" sz="1200">
                <a:solidFill>
                  <a:srgbClr val="898989"/>
                </a:solidFill>
                <a:cs typeface="Arial" panose="020B0604020202020204" pitchFamily="34" charset="0"/>
              </a:rPr>
              <a:pPr algn="r" eaLnBrk="1" fontAlgn="base" hangingPunct="1"/>
              <a:t>20</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5923444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BCE4577B-4573-42B0-B061-37408F2D7B23}" type="slidenum">
              <a:rPr lang="en-GB" altLang="sl-SI"/>
              <a:pPr>
                <a:defRPr/>
              </a:pPr>
              <a:t>21</a:t>
            </a:fld>
            <a:endParaRPr lang="en-GB" altLang="sl-SI" dirty="0"/>
          </a:p>
        </p:txBody>
      </p:sp>
      <p:sp>
        <p:nvSpPr>
          <p:cNvPr id="51202" name="Title 1"/>
          <p:cNvSpPr>
            <a:spLocks noGrp="1"/>
          </p:cNvSpPr>
          <p:nvPr>
            <p:ph type="title" idx="4294967295"/>
          </p:nvPr>
        </p:nvSpPr>
        <p:spPr/>
        <p:txBody>
          <a:bodyPr/>
          <a:lstStyle/>
          <a:p>
            <a:pPr eaLnBrk="1" fontAlgn="ctr" hangingPunct="1"/>
            <a:r>
              <a:rPr lang="en-GB" altLang="sl-SI" noProof="0" dirty="0" smtClean="0"/>
              <a:t>Anticipated operational occurrences </a:t>
            </a:r>
            <a:br>
              <a:rPr lang="en-GB" altLang="sl-SI" noProof="0" dirty="0" smtClean="0"/>
            </a:br>
            <a:endParaRPr lang="en-GB" altLang="sl-SI" noProof="0" dirty="0" smtClean="0"/>
          </a:p>
        </p:txBody>
      </p:sp>
      <p:sp>
        <p:nvSpPr>
          <p:cNvPr id="51203" name="Content Placeholder 2"/>
          <p:cNvSpPr>
            <a:spLocks noGrp="1"/>
          </p:cNvSpPr>
          <p:nvPr>
            <p:ph idx="4294967295"/>
          </p:nvPr>
        </p:nvSpPr>
        <p:spPr bwMode="auto">
          <a:xfrm>
            <a:off x="514219" y="14843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spcAft>
                <a:spcPts val="600"/>
              </a:spcAft>
            </a:pPr>
            <a:r>
              <a:rPr lang="en-GB" altLang="ja-JP" noProof="0" dirty="0" smtClean="0"/>
              <a:t>An </a:t>
            </a:r>
            <a:r>
              <a:rPr lang="en-GB" altLang="ja-JP" b="1" noProof="0" dirty="0" smtClean="0">
                <a:solidFill>
                  <a:srgbClr val="654A15"/>
                </a:solidFill>
              </a:rPr>
              <a:t>anticipated operational occurrences (AOO)</a:t>
            </a:r>
            <a:r>
              <a:rPr lang="en-GB" altLang="ja-JP" noProof="0" dirty="0" smtClean="0"/>
              <a:t> are events that are </a:t>
            </a:r>
            <a:r>
              <a:rPr lang="en-GB" altLang="ja-JP" i="1" noProof="0" dirty="0" smtClean="0"/>
              <a:t>likely to occur </a:t>
            </a:r>
            <a:r>
              <a:rPr lang="en-GB" altLang="ja-JP" noProof="0" dirty="0" smtClean="0"/>
              <a:t>during the lifetime of the plant. Therefore, </a:t>
            </a:r>
            <a:r>
              <a:rPr lang="en-GB" altLang="ja-JP" i="1" noProof="0" dirty="0" smtClean="0"/>
              <a:t>specific systems</a:t>
            </a:r>
            <a:r>
              <a:rPr lang="en-GB" altLang="ja-JP" noProof="0" dirty="0" smtClean="0"/>
              <a:t> </a:t>
            </a:r>
            <a:r>
              <a:rPr lang="en-GB" altLang="ja-JP" dirty="0" smtClean="0"/>
              <a:t>shall</a:t>
            </a:r>
            <a:r>
              <a:rPr lang="hu-HU" altLang="ja-JP" noProof="0" dirty="0" smtClean="0"/>
              <a:t> </a:t>
            </a:r>
            <a:r>
              <a:rPr lang="en-GB" altLang="ja-JP" noProof="0" dirty="0" smtClean="0"/>
              <a:t>be designed that make </a:t>
            </a:r>
            <a:r>
              <a:rPr lang="en-GB" altLang="ja-JP" dirty="0" smtClean="0"/>
              <a:t>these</a:t>
            </a:r>
            <a:r>
              <a:rPr lang="hu-HU" altLang="ja-JP" noProof="0" dirty="0" smtClean="0"/>
              <a:t> </a:t>
            </a:r>
            <a:r>
              <a:rPr lang="en-GB" altLang="ja-JP" noProof="0" dirty="0" smtClean="0"/>
              <a:t>events easily detectable and ensure the necessary high reliability counteractions, typically in automatic manner. </a:t>
            </a:r>
          </a:p>
          <a:p>
            <a:pPr marL="358775" indent="-358775" eaLnBrk="1" hangingPunct="1">
              <a:spcAft>
                <a:spcPts val="600"/>
              </a:spcAft>
            </a:pPr>
            <a:r>
              <a:rPr lang="en-GB" altLang="ja-JP" noProof="0" dirty="0" smtClean="0"/>
              <a:t>Such events have </a:t>
            </a:r>
            <a:r>
              <a:rPr lang="en-GB" altLang="ja-JP" i="1" noProof="0" dirty="0" smtClean="0"/>
              <a:t>the potential to challenge the safety </a:t>
            </a:r>
            <a:r>
              <a:rPr lang="en-GB" altLang="ja-JP" noProof="0" dirty="0" smtClean="0"/>
              <a:t>of the plant but, </a:t>
            </a:r>
            <a:r>
              <a:rPr lang="en-US" altLang="ja-JP" dirty="0"/>
              <a:t>in view of appropriate design provisions, </a:t>
            </a:r>
            <a:r>
              <a:rPr lang="en-US" altLang="ja-JP" dirty="0" smtClean="0"/>
              <a:t>are not expected to cause </a:t>
            </a:r>
            <a:r>
              <a:rPr lang="en-US" altLang="ja-JP" dirty="0"/>
              <a:t>any significant damage to </a:t>
            </a:r>
            <a:r>
              <a:rPr lang="en-US" altLang="ja-JP" i="1" dirty="0"/>
              <a:t>items important to safety </a:t>
            </a:r>
            <a:r>
              <a:rPr lang="en-US" altLang="ja-JP" dirty="0"/>
              <a:t>or </a:t>
            </a:r>
            <a:r>
              <a:rPr lang="en-US" altLang="ja-JP" dirty="0" smtClean="0"/>
              <a:t>to lead </a:t>
            </a:r>
            <a:r>
              <a:rPr lang="en-US" altLang="ja-JP" dirty="0"/>
              <a:t>to </a:t>
            </a:r>
            <a:r>
              <a:rPr lang="en-US" altLang="ja-JP" dirty="0" smtClean="0"/>
              <a:t>an </a:t>
            </a:r>
            <a:r>
              <a:rPr lang="en-US" altLang="ja-JP" i="1" dirty="0" smtClean="0"/>
              <a:t>accident </a:t>
            </a:r>
            <a:r>
              <a:rPr lang="en-US" altLang="ja-JP" i="1" dirty="0"/>
              <a:t>conditions</a:t>
            </a:r>
            <a:r>
              <a:rPr lang="en-US" altLang="ja-JP" dirty="0"/>
              <a:t>.</a:t>
            </a:r>
            <a:r>
              <a:rPr lang="en-GB" altLang="ja-JP" noProof="0" dirty="0" smtClean="0"/>
              <a:t> </a:t>
            </a:r>
          </a:p>
          <a:p>
            <a:pPr marL="358775" indent="-358775" eaLnBrk="1" hangingPunct="1">
              <a:spcAft>
                <a:spcPts val="600"/>
              </a:spcAft>
            </a:pPr>
            <a:r>
              <a:rPr lang="en-GB" altLang="ja-JP" dirty="0" smtClean="0"/>
              <a:t>If the </a:t>
            </a:r>
            <a:r>
              <a:rPr lang="en-GB" altLang="ja-JP" i="1" dirty="0" smtClean="0"/>
              <a:t>specific systems fail</a:t>
            </a:r>
            <a:r>
              <a:rPr lang="en-GB" altLang="ja-JP" dirty="0" smtClean="0"/>
              <a:t> performing their tasks, a design basis accident condition may occur.</a:t>
            </a:r>
            <a:endParaRPr lang="en-GB" altLang="ja-JP" noProof="0" dirty="0" smtClean="0"/>
          </a:p>
        </p:txBody>
      </p:sp>
      <p:sp>
        <p:nvSpPr>
          <p:cNvPr id="5120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205F584F-2129-4F21-B2C0-E892FC72999F}" type="slidenum">
              <a:rPr lang="sl-SI" altLang="sl-SI" sz="1200">
                <a:solidFill>
                  <a:srgbClr val="898989"/>
                </a:solidFill>
                <a:cs typeface="Arial" panose="020B0604020202020204" pitchFamily="34" charset="0"/>
              </a:rPr>
              <a:pPr algn="r" eaLnBrk="1" fontAlgn="base" hangingPunct="1"/>
              <a:t>21</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6270860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2F2600BE-0D2D-4CD7-9770-9BDF3DDAEDB8}" type="slidenum">
              <a:rPr lang="en-GB" altLang="sl-SI"/>
              <a:pPr>
                <a:defRPr/>
              </a:pPr>
              <a:t>22</a:t>
            </a:fld>
            <a:endParaRPr lang="en-GB" altLang="sl-SI" dirty="0"/>
          </a:p>
        </p:txBody>
      </p:sp>
      <p:sp>
        <p:nvSpPr>
          <p:cNvPr id="53250" name="Title 1"/>
          <p:cNvSpPr>
            <a:spLocks noGrp="1"/>
          </p:cNvSpPr>
          <p:nvPr>
            <p:ph type="title" idx="4294967295"/>
          </p:nvPr>
        </p:nvSpPr>
        <p:spPr/>
        <p:txBody>
          <a:bodyPr/>
          <a:lstStyle/>
          <a:p>
            <a:pPr eaLnBrk="1" fontAlgn="ctr" hangingPunct="1"/>
            <a:r>
              <a:rPr lang="en-GB" altLang="sl-SI" noProof="0" dirty="0" smtClean="0"/>
              <a:t>Anticipated operational occurrences </a:t>
            </a:r>
            <a:br>
              <a:rPr lang="en-GB" altLang="sl-SI" noProof="0" dirty="0" smtClean="0"/>
            </a:br>
            <a:endParaRPr lang="en-GB" altLang="sl-SI" noProof="0" dirty="0" smtClean="0"/>
          </a:p>
        </p:txBody>
      </p:sp>
      <p:sp>
        <p:nvSpPr>
          <p:cNvPr id="53251" name="Content Placeholder 2"/>
          <p:cNvSpPr>
            <a:spLocks noGrp="1"/>
          </p:cNvSpPr>
          <p:nvPr>
            <p:ph idx="4294967295"/>
          </p:nvPr>
        </p:nvSpPr>
        <p:spPr bwMode="auto">
          <a:xfrm>
            <a:off x="687917" y="1029918"/>
            <a:ext cx="8650552" cy="35972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p>
            <a:pPr marL="358775" indent="-358775" eaLnBrk="1" hangingPunct="1"/>
            <a:endParaRPr lang="en-GB" altLang="ja-JP" sz="2400" noProof="0" dirty="0" smtClean="0"/>
          </a:p>
          <a:p>
            <a:pPr marL="358775" indent="-358775" eaLnBrk="1" hangingPunct="1"/>
            <a:r>
              <a:rPr lang="en-GB" altLang="ja-JP" noProof="0" dirty="0" smtClean="0"/>
              <a:t>Deterministic analysis is carried out to assess the </a:t>
            </a:r>
            <a:r>
              <a:rPr lang="en-GB" altLang="ja-JP" b="1" noProof="0" dirty="0" smtClean="0">
                <a:solidFill>
                  <a:srgbClr val="654A15"/>
                </a:solidFill>
              </a:rPr>
              <a:t>response of the control and safety systems</a:t>
            </a:r>
            <a:r>
              <a:rPr lang="en-GB" altLang="ja-JP" noProof="0" dirty="0" smtClean="0"/>
              <a:t> and to prove their robust nature of the design. </a:t>
            </a:r>
          </a:p>
          <a:p>
            <a:pPr marL="358775" indent="-358775" eaLnBrk="1" hangingPunct="1"/>
            <a:endParaRPr lang="en-GB" altLang="ja-JP" noProof="0" dirty="0" smtClean="0"/>
          </a:p>
          <a:p>
            <a:pPr marL="358775" indent="-358775" eaLnBrk="1" hangingPunct="1"/>
            <a:r>
              <a:rPr lang="en-GB" altLang="ja-JP" noProof="0" dirty="0" smtClean="0"/>
              <a:t>Generally, the analysis should consider uncertainties in modelling and data to demonstrate that there are </a:t>
            </a:r>
            <a:r>
              <a:rPr lang="en-GB" altLang="ja-JP" b="1" noProof="0" dirty="0" smtClean="0">
                <a:solidFill>
                  <a:srgbClr val="654A15"/>
                </a:solidFill>
              </a:rPr>
              <a:t>margins to safety limits</a:t>
            </a:r>
            <a:r>
              <a:rPr lang="en-GB" altLang="ja-JP" noProof="0" dirty="0" smtClean="0"/>
              <a:t>, even with conservative assumptions.</a:t>
            </a:r>
          </a:p>
        </p:txBody>
      </p:sp>
      <p:sp>
        <p:nvSpPr>
          <p:cNvPr id="5325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A83993A9-7FB2-46E4-B1F6-CDECEC7A8203}" type="slidenum">
              <a:rPr lang="sl-SI" altLang="sl-SI" sz="1200">
                <a:solidFill>
                  <a:srgbClr val="898989"/>
                </a:solidFill>
                <a:cs typeface="Arial" panose="020B0604020202020204" pitchFamily="34" charset="0"/>
              </a:rPr>
              <a:pPr algn="r" eaLnBrk="1" fontAlgn="base" hangingPunct="1"/>
              <a:t>22</a:t>
            </a:fld>
            <a:endParaRPr lang="sl-SI" altLang="sl-SI" sz="1200" dirty="0">
              <a:solidFill>
                <a:srgbClr val="898989"/>
              </a:solidFill>
              <a:cs typeface="Arial" panose="020B0604020202020204" pitchFamily="34" charset="0"/>
            </a:endParaRPr>
          </a:p>
        </p:txBody>
      </p:sp>
      <p:sp>
        <p:nvSpPr>
          <p:cNvPr id="53253" name="Text Box 5"/>
          <p:cNvSpPr txBox="1">
            <a:spLocks noChangeArrowheads="1"/>
          </p:cNvSpPr>
          <p:nvPr/>
        </p:nvSpPr>
        <p:spPr bwMode="auto">
          <a:xfrm>
            <a:off x="808302" y="4627193"/>
            <a:ext cx="8530167" cy="1141439"/>
          </a:xfrm>
          <a:prstGeom prst="rect">
            <a:avLst/>
          </a:prstGeom>
          <a:solidFill>
            <a:srgbClr val="FF9933">
              <a:alpha val="50196"/>
            </a:srgbClr>
          </a:solidFill>
          <a:ln>
            <a:noFill/>
          </a:ln>
          <a:effectLst/>
        </p:spPr>
        <p:txBody>
          <a:bodyPr lIns="108000" tIns="108000" rIns="108000" bIns="108000">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eaLnBrk="1" fontAlgn="ctr" hangingPunct="1"/>
            <a:r>
              <a:rPr lang="en-GB" altLang="sl-SI" sz="2000" dirty="0"/>
              <a:t>Anticipated operational occurrences typically include loss of normal off-site power, turbine trip, failure of control equipment and loss of power to </a:t>
            </a:r>
            <a:r>
              <a:rPr lang="hu-HU" altLang="sl-SI" sz="2000" dirty="0" smtClean="0"/>
              <a:t>a </a:t>
            </a:r>
            <a:r>
              <a:rPr lang="en-GB" altLang="sl-SI" sz="2000" dirty="0" smtClean="0"/>
              <a:t>main </a:t>
            </a:r>
            <a:r>
              <a:rPr lang="en-GB" altLang="sl-SI" sz="2000" dirty="0"/>
              <a:t>coolant pump.</a:t>
            </a:r>
            <a:endParaRPr lang="en-US" altLang="sl-SI" sz="2000" dirty="0"/>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5355932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A46D56F3-B758-450C-8A73-D057692EB079}" type="slidenum">
              <a:rPr lang="en-GB" altLang="sl-SI"/>
              <a:pPr>
                <a:defRPr/>
              </a:pPr>
              <a:t>23</a:t>
            </a:fld>
            <a:endParaRPr lang="en-GB" altLang="sl-SI" dirty="0"/>
          </a:p>
        </p:txBody>
      </p:sp>
      <p:sp>
        <p:nvSpPr>
          <p:cNvPr id="55298" name="Title 1"/>
          <p:cNvSpPr>
            <a:spLocks noGrp="1"/>
          </p:cNvSpPr>
          <p:nvPr>
            <p:ph type="title" idx="4294967295"/>
          </p:nvPr>
        </p:nvSpPr>
        <p:spPr/>
        <p:txBody>
          <a:bodyPr/>
          <a:lstStyle/>
          <a:p>
            <a:pPr eaLnBrk="1" fontAlgn="ctr" hangingPunct="1"/>
            <a:r>
              <a:rPr lang="en-GB" altLang="sl-SI" noProof="0" dirty="0" smtClean="0"/>
              <a:t>Design basis accidents</a:t>
            </a:r>
            <a:br>
              <a:rPr lang="en-GB" altLang="sl-SI" noProof="0" dirty="0" smtClean="0"/>
            </a:br>
            <a:endParaRPr lang="en-GB" altLang="sl-SI" noProof="0" dirty="0" smtClean="0"/>
          </a:p>
        </p:txBody>
      </p:sp>
      <p:sp>
        <p:nvSpPr>
          <p:cNvPr id="55299" name="Content Placeholder 2"/>
          <p:cNvSpPr>
            <a:spLocks noGrp="1"/>
          </p:cNvSpPr>
          <p:nvPr>
            <p:ph idx="4294967295"/>
          </p:nvPr>
        </p:nvSpPr>
        <p:spPr bwMode="auto">
          <a:xfrm>
            <a:off x="373196" y="13636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58775" indent="-358775" eaLnBrk="1" hangingPunct="1"/>
            <a:r>
              <a:rPr lang="en-GB" altLang="ja-JP" b="1" noProof="0" dirty="0" smtClean="0">
                <a:solidFill>
                  <a:srgbClr val="654A15"/>
                </a:solidFill>
              </a:rPr>
              <a:t>Design basis accidents (DBAs</a:t>
            </a:r>
            <a:r>
              <a:rPr lang="en-GB" altLang="ja-JP" noProof="0" dirty="0" smtClean="0"/>
              <a:t>) are accident conditions against which a facility is designed according to established design criteria. </a:t>
            </a:r>
          </a:p>
          <a:p>
            <a:pPr marL="358775" indent="-358775" eaLnBrk="1" hangingPunct="1"/>
            <a:endParaRPr lang="en-GB" altLang="ja-JP" noProof="0" dirty="0" smtClean="0"/>
          </a:p>
          <a:p>
            <a:pPr marL="358775" indent="-358775" eaLnBrk="1" hangingPunct="1"/>
            <a:r>
              <a:rPr lang="en-GB" altLang="ja-JP" noProof="0" dirty="0" smtClean="0"/>
              <a:t>In DBAs, the damage to the fuel and the release of radioactive material are kept within authorized limits.</a:t>
            </a:r>
          </a:p>
          <a:p>
            <a:pPr marL="0" indent="0" eaLnBrk="1" hangingPunct="1">
              <a:buNone/>
            </a:pPr>
            <a:endParaRPr lang="en-GB" altLang="ja-JP" noProof="0" dirty="0" smtClean="0"/>
          </a:p>
          <a:p>
            <a:pPr marL="358775" indent="-358775" eaLnBrk="1" hangingPunct="1"/>
            <a:r>
              <a:rPr lang="en-GB" altLang="ja-JP" noProof="0" dirty="0" smtClean="0"/>
              <a:t>It is a general expectation that the chance of occurrence of any such accident shall be </a:t>
            </a:r>
            <a:r>
              <a:rPr lang="en-GB" altLang="ja-JP" dirty="0" smtClean="0"/>
              <a:t>around</a:t>
            </a:r>
            <a:r>
              <a:rPr lang="en-GB" altLang="ja-JP" noProof="0" dirty="0" smtClean="0"/>
              <a:t> or below 1 % over the lifetime of the plant. For the latest designs a significant reduction of this probability is demonstrated by the safety analyses.</a:t>
            </a:r>
          </a:p>
          <a:p>
            <a:pPr marL="358775" indent="-358775" eaLnBrk="1" hangingPunct="1"/>
            <a:endParaRPr lang="en-GB" altLang="ja-JP" dirty="0"/>
          </a:p>
          <a:p>
            <a:pPr marL="358775" indent="-358775" eaLnBrk="1" hangingPunct="1"/>
            <a:r>
              <a:rPr lang="en-GB" altLang="ja-JP" noProof="0" dirty="0" smtClean="0"/>
              <a:t>Typically the most demanding DBAs are the </a:t>
            </a:r>
            <a:r>
              <a:rPr lang="en-GB" altLang="sl-SI" b="1" dirty="0" smtClean="0">
                <a:solidFill>
                  <a:srgbClr val="654A15"/>
                </a:solidFill>
              </a:rPr>
              <a:t>large </a:t>
            </a:r>
            <a:r>
              <a:rPr lang="en-GB" altLang="sl-SI" b="1" dirty="0">
                <a:solidFill>
                  <a:srgbClr val="654A15"/>
                </a:solidFill>
              </a:rPr>
              <a:t>coolant pipe </a:t>
            </a:r>
            <a:r>
              <a:rPr lang="en-GB" altLang="sl-SI" dirty="0" smtClean="0"/>
              <a:t>and the</a:t>
            </a:r>
            <a:r>
              <a:rPr lang="en-GB" altLang="sl-SI" b="1" dirty="0" smtClean="0"/>
              <a:t> </a:t>
            </a:r>
            <a:r>
              <a:rPr lang="en-GB" altLang="sl-SI" b="1" dirty="0" smtClean="0">
                <a:solidFill>
                  <a:srgbClr val="654A15"/>
                </a:solidFill>
              </a:rPr>
              <a:t>steam </a:t>
            </a:r>
            <a:r>
              <a:rPr lang="en-GB" altLang="sl-SI" b="1" dirty="0">
                <a:solidFill>
                  <a:srgbClr val="654A15"/>
                </a:solidFill>
              </a:rPr>
              <a:t>line </a:t>
            </a:r>
            <a:r>
              <a:rPr lang="en-GB" altLang="sl-SI" b="1" dirty="0" smtClean="0">
                <a:solidFill>
                  <a:srgbClr val="654A15"/>
                </a:solidFill>
              </a:rPr>
              <a:t>break cases</a:t>
            </a:r>
            <a:r>
              <a:rPr lang="en-GB" altLang="sl-SI" dirty="0">
                <a:solidFill>
                  <a:srgbClr val="654A15"/>
                </a:solidFill>
              </a:rPr>
              <a:t>.</a:t>
            </a:r>
            <a:endParaRPr lang="en-GB" altLang="ja-JP" noProof="0" dirty="0" smtClean="0"/>
          </a:p>
          <a:p>
            <a:pPr marL="358775" indent="-358775" eaLnBrk="1" hangingPunct="1"/>
            <a:endParaRPr lang="en-GB" altLang="ja-JP" noProof="0" dirty="0" smtClean="0"/>
          </a:p>
        </p:txBody>
      </p:sp>
      <p:sp>
        <p:nvSpPr>
          <p:cNvPr id="5530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99896F08-A88E-4D74-A0AC-1827BC90EF11}" type="slidenum">
              <a:rPr lang="sl-SI" altLang="sl-SI" sz="1200">
                <a:solidFill>
                  <a:srgbClr val="898989"/>
                </a:solidFill>
                <a:cs typeface="Arial" panose="020B0604020202020204" pitchFamily="34" charset="0"/>
              </a:rPr>
              <a:pPr algn="r" eaLnBrk="1" fontAlgn="base" hangingPunct="1"/>
              <a:t>23</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8328547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3779FEB1-D73B-4572-B386-E06B3CD63547}" type="slidenum">
              <a:rPr lang="en-GB" altLang="sl-SI"/>
              <a:pPr>
                <a:defRPr/>
              </a:pPr>
              <a:t>24</a:t>
            </a:fld>
            <a:endParaRPr lang="en-GB" altLang="sl-SI" dirty="0"/>
          </a:p>
        </p:txBody>
      </p:sp>
      <p:sp>
        <p:nvSpPr>
          <p:cNvPr id="59394" name="Title 1"/>
          <p:cNvSpPr>
            <a:spLocks noGrp="1"/>
          </p:cNvSpPr>
          <p:nvPr>
            <p:ph type="title" idx="4294967295"/>
          </p:nvPr>
        </p:nvSpPr>
        <p:spPr/>
        <p:txBody>
          <a:bodyPr/>
          <a:lstStyle/>
          <a:p>
            <a:pPr eaLnBrk="1" fontAlgn="ctr" hangingPunct="1"/>
            <a:r>
              <a:rPr lang="en-GB" altLang="sl-SI" noProof="0" dirty="0" smtClean="0"/>
              <a:t>Design extension conditions</a:t>
            </a:r>
            <a:br>
              <a:rPr lang="en-GB" altLang="sl-SI" noProof="0" dirty="0" smtClean="0"/>
            </a:br>
            <a:endParaRPr lang="en-GB" altLang="sl-SI" noProof="0" dirty="0" smtClean="0"/>
          </a:p>
        </p:txBody>
      </p:sp>
      <p:sp>
        <p:nvSpPr>
          <p:cNvPr id="59395" name="Content Placeholder 2"/>
          <p:cNvSpPr>
            <a:spLocks noGrp="1"/>
          </p:cNvSpPr>
          <p:nvPr>
            <p:ph idx="4294967295"/>
          </p:nvPr>
        </p:nvSpPr>
        <p:spPr bwMode="auto">
          <a:xfrm>
            <a:off x="345679" y="13890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58775" indent="-358775" eaLnBrk="1" hangingPunct="1"/>
            <a:r>
              <a:rPr lang="en-GB" altLang="sl-SI" dirty="0" smtClean="0"/>
              <a:t>The </a:t>
            </a:r>
            <a:r>
              <a:rPr lang="en-GB" altLang="sl-SI" dirty="0"/>
              <a:t>essence of DEC is the introduction </a:t>
            </a:r>
            <a:r>
              <a:rPr lang="en-GB" altLang="sl-SI" dirty="0" smtClean="0"/>
              <a:t>of </a:t>
            </a:r>
            <a:r>
              <a:rPr lang="en-US" dirty="0" smtClean="0">
                <a:solidFill>
                  <a:schemeClr val="tx1"/>
                </a:solidFill>
              </a:rPr>
              <a:t>additional </a:t>
            </a:r>
            <a:r>
              <a:rPr lang="en-US" dirty="0">
                <a:solidFill>
                  <a:schemeClr val="tx1"/>
                </a:solidFill>
              </a:rPr>
              <a:t>measures to mitigate the consequences of complex accident sequences involving multiple failures and of severe </a:t>
            </a:r>
            <a:r>
              <a:rPr lang="en-US" dirty="0" smtClean="0">
                <a:solidFill>
                  <a:schemeClr val="tx1"/>
                </a:solidFill>
              </a:rPr>
              <a:t>accidents.</a:t>
            </a:r>
            <a:endParaRPr lang="en-GB" altLang="ja-JP" noProof="0" dirty="0" smtClean="0"/>
          </a:p>
          <a:p>
            <a:pPr marL="358775" indent="-358775" eaLnBrk="1" hangingPunct="1"/>
            <a:r>
              <a:rPr lang="en-GB" altLang="ja-JP" noProof="0" dirty="0" smtClean="0"/>
              <a:t>Deterministic analyses shall also be carried out for </a:t>
            </a:r>
            <a:r>
              <a:rPr lang="en-GB" altLang="ja-JP" b="1" noProof="0" dirty="0" smtClean="0">
                <a:solidFill>
                  <a:srgbClr val="654A15"/>
                </a:solidFill>
              </a:rPr>
              <a:t>design extension conditions (DECs)</a:t>
            </a:r>
            <a:r>
              <a:rPr lang="en-GB" altLang="ja-JP" noProof="0" dirty="0" smtClean="0"/>
              <a:t> including the </a:t>
            </a:r>
            <a:r>
              <a:rPr lang="en-GB" altLang="ja-JP" b="1" noProof="0" dirty="0" smtClean="0">
                <a:solidFill>
                  <a:srgbClr val="654A15"/>
                </a:solidFill>
              </a:rPr>
              <a:t>severe accidents (SAs).</a:t>
            </a:r>
            <a:r>
              <a:rPr lang="en-GB" altLang="ja-JP" noProof="0" dirty="0" smtClean="0"/>
              <a:t> </a:t>
            </a:r>
          </a:p>
          <a:p>
            <a:pPr marL="358775" indent="-358775" eaLnBrk="1" hangingPunct="1"/>
            <a:endParaRPr lang="en-GB" altLang="ja-JP" noProof="0" dirty="0" smtClean="0"/>
          </a:p>
          <a:p>
            <a:pPr marL="358775" indent="-358775" eaLnBrk="1" hangingPunct="1"/>
            <a:r>
              <a:rPr lang="en-GB" altLang="ja-JP" noProof="0" dirty="0" smtClean="0"/>
              <a:t>DECs are accident situations that may only develop in case of potential </a:t>
            </a:r>
            <a:r>
              <a:rPr lang="en-GB" altLang="ja-JP" b="1" noProof="0" dirty="0" smtClean="0">
                <a:solidFill>
                  <a:schemeClr val="accent2">
                    <a:lumMod val="50000"/>
                  </a:schemeClr>
                </a:solidFill>
              </a:rPr>
              <a:t>multiple failures of safety systems</a:t>
            </a:r>
            <a:r>
              <a:rPr lang="en-GB" altLang="ja-JP" noProof="0" dirty="0" smtClean="0"/>
              <a:t>. All the consequences of possible single failures are supposed to be considered as part of the design basis. </a:t>
            </a:r>
          </a:p>
          <a:p>
            <a:pPr marL="0" indent="0" eaLnBrk="1" hangingPunct="1">
              <a:buNone/>
            </a:pPr>
            <a:endParaRPr lang="en-GB" altLang="ja-JP" noProof="0" dirty="0" smtClean="0"/>
          </a:p>
          <a:p>
            <a:pPr marL="358775" indent="-358775" eaLnBrk="1" hangingPunct="1"/>
            <a:r>
              <a:rPr lang="en-GB" altLang="ja-JP" noProof="0" dirty="0" smtClean="0"/>
              <a:t>The multiple failure accidents are of extremely low frequency, so they have not historically been considered within the design basis. </a:t>
            </a:r>
          </a:p>
        </p:txBody>
      </p:sp>
      <p:sp>
        <p:nvSpPr>
          <p:cNvPr id="5939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61FCE18A-75FF-485B-8E3B-81A422FE4C2B}" type="slidenum">
              <a:rPr lang="sl-SI" altLang="sl-SI" sz="1200">
                <a:solidFill>
                  <a:srgbClr val="898989"/>
                </a:solidFill>
                <a:cs typeface="Arial" panose="020B0604020202020204" pitchFamily="34" charset="0"/>
              </a:rPr>
              <a:pPr algn="r" eaLnBrk="1" fontAlgn="base" hangingPunct="1"/>
              <a:t>24</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9226619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7C87F325-D113-4DE1-B255-BDDA899C6A67}" type="slidenum">
              <a:rPr lang="en-GB" altLang="sl-SI"/>
              <a:pPr>
                <a:defRPr/>
              </a:pPr>
              <a:t>25</a:t>
            </a:fld>
            <a:endParaRPr lang="en-GB" altLang="sl-SI" dirty="0"/>
          </a:p>
        </p:txBody>
      </p:sp>
      <p:sp>
        <p:nvSpPr>
          <p:cNvPr id="63490" name="Title 1"/>
          <p:cNvSpPr>
            <a:spLocks noGrp="1"/>
          </p:cNvSpPr>
          <p:nvPr>
            <p:ph type="title" idx="4294967295"/>
          </p:nvPr>
        </p:nvSpPr>
        <p:spPr/>
        <p:txBody>
          <a:bodyPr/>
          <a:lstStyle/>
          <a:p>
            <a:pPr eaLnBrk="1" fontAlgn="ctr" hangingPunct="1"/>
            <a:r>
              <a:rPr lang="en-GB" altLang="sl-SI" noProof="0" dirty="0" smtClean="0"/>
              <a:t>Design extension conditions: role of analysing DECs</a:t>
            </a:r>
          </a:p>
        </p:txBody>
      </p:sp>
      <p:sp>
        <p:nvSpPr>
          <p:cNvPr id="63491" name="Content Placeholder 2"/>
          <p:cNvSpPr>
            <a:spLocks noGrp="1"/>
          </p:cNvSpPr>
          <p:nvPr>
            <p:ph idx="4294967295"/>
          </p:nvPr>
        </p:nvSpPr>
        <p:spPr bwMode="auto">
          <a:xfrm>
            <a:off x="373196" y="1171575"/>
            <a:ext cx="9157890" cy="51244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p>
            <a:pPr marL="358775" indent="-358775" eaLnBrk="1" hangingPunct="1"/>
            <a:r>
              <a:rPr lang="en-GB" altLang="ja-JP" b="1" noProof="0" dirty="0" smtClean="0">
                <a:solidFill>
                  <a:srgbClr val="654A15"/>
                </a:solidFill>
              </a:rPr>
              <a:t>The principal role</a:t>
            </a:r>
            <a:r>
              <a:rPr lang="en-GB" altLang="ja-JP" noProof="0" dirty="0" smtClean="0"/>
              <a:t> of the deterministic analysis of DECs is </a:t>
            </a:r>
            <a:r>
              <a:rPr lang="en-GB" altLang="ja-JP" dirty="0" smtClean="0"/>
              <a:t>demonstrating the capabilities of  the additional safety features designed to mitigate and limit the consequences of these cases. </a:t>
            </a:r>
          </a:p>
          <a:p>
            <a:pPr marL="358775" indent="-358775" eaLnBrk="1" hangingPunct="1"/>
            <a:r>
              <a:rPr lang="en-GB" altLang="ja-JP" noProof="0" dirty="0" smtClean="0"/>
              <a:t>Therefore, the effective method is to </a:t>
            </a:r>
            <a:r>
              <a:rPr lang="en-GB" altLang="ja-JP" b="1" noProof="0" dirty="0" smtClean="0">
                <a:solidFill>
                  <a:srgbClr val="654A15"/>
                </a:solidFill>
              </a:rPr>
              <a:t>postulate initial plant damage states </a:t>
            </a:r>
            <a:r>
              <a:rPr lang="en-GB" altLang="ja-JP" noProof="0" dirty="0" smtClean="0"/>
              <a:t>and then simulate the behaviour of the systems supposed to be available </a:t>
            </a:r>
            <a:r>
              <a:rPr lang="en-GB" altLang="ja-JP" i="1" noProof="0" dirty="0" smtClean="0"/>
              <a:t>to mitigate and control the situation</a:t>
            </a:r>
            <a:r>
              <a:rPr lang="en-GB" altLang="ja-JP" noProof="0" dirty="0" smtClean="0"/>
              <a:t>. </a:t>
            </a:r>
          </a:p>
          <a:p>
            <a:pPr marL="358775" indent="-358775" eaLnBrk="1" hangingPunct="1"/>
            <a:r>
              <a:rPr lang="en-US" dirty="0" smtClean="0"/>
              <a:t>To prove the capabilities of designed safety features for DEC for </a:t>
            </a:r>
            <a:r>
              <a:rPr lang="en-US" i="1" dirty="0" smtClean="0"/>
              <a:t>maintaining the integrity of the containment</a:t>
            </a:r>
            <a:r>
              <a:rPr lang="en-US" dirty="0"/>
              <a:t> </a:t>
            </a:r>
            <a:r>
              <a:rPr lang="en-US" dirty="0" smtClean="0"/>
              <a:t>even after a severe accident.</a:t>
            </a:r>
          </a:p>
          <a:p>
            <a:pPr marL="358775" indent="-358775" eaLnBrk="1" hangingPunct="1"/>
            <a:r>
              <a:rPr lang="en-US" altLang="ja-JP" noProof="0" dirty="0" smtClean="0"/>
              <a:t>The analyses shall demonstrate </a:t>
            </a:r>
            <a:r>
              <a:rPr lang="en-GB" altLang="sl-SI" i="1" dirty="0"/>
              <a:t>the </a:t>
            </a:r>
            <a:r>
              <a:rPr lang="en-GB" altLang="sl-SI" i="1" dirty="0" smtClean="0"/>
              <a:t>long term stability</a:t>
            </a:r>
            <a:r>
              <a:rPr lang="en-GB" altLang="sl-SI" dirty="0" smtClean="0"/>
              <a:t> of the final state of the plant.</a:t>
            </a:r>
            <a:endParaRPr lang="hu-HU" altLang="sl-SI" dirty="0" smtClean="0"/>
          </a:p>
        </p:txBody>
      </p:sp>
      <p:sp>
        <p:nvSpPr>
          <p:cNvPr id="6349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E4DC4CDF-0A74-4752-A2D0-496BEDBB7662}" type="slidenum">
              <a:rPr lang="sl-SI" altLang="sl-SI" sz="1200">
                <a:solidFill>
                  <a:srgbClr val="898989"/>
                </a:solidFill>
                <a:cs typeface="Arial" panose="020B0604020202020204" pitchFamily="34" charset="0"/>
              </a:rPr>
              <a:pPr algn="r" eaLnBrk="1" fontAlgn="base" hangingPunct="1"/>
              <a:t>25</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8654312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solidFill>
                  <a:srgbClr val="C00000"/>
                </a:solidFill>
              </a:rPr>
              <a:t>Initiating event – postulated initiating event</a:t>
            </a:r>
            <a:endParaRPr lang="en-US" dirty="0">
              <a:solidFill>
                <a:srgbClr val="C00000"/>
              </a:solidFill>
            </a:endParaRPr>
          </a:p>
        </p:txBody>
      </p:sp>
    </p:spTree>
    <p:extLst>
      <p:ext uri="{BB962C8B-B14F-4D97-AF65-F5344CB8AC3E}">
        <p14:creationId xmlns:p14="http://schemas.microsoft.com/office/powerpoint/2010/main" val="35853923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C5707077-F3C5-4DB8-AA51-C712CD8ADCED}" type="slidenum">
              <a:rPr lang="en-GB" altLang="sl-SI"/>
              <a:pPr>
                <a:defRPr/>
              </a:pPr>
              <a:t>27</a:t>
            </a:fld>
            <a:endParaRPr lang="en-GB" altLang="sl-SI" dirty="0"/>
          </a:p>
        </p:txBody>
      </p:sp>
      <p:sp>
        <p:nvSpPr>
          <p:cNvPr id="65538" name="Title 1"/>
          <p:cNvSpPr>
            <a:spLocks noGrp="1"/>
          </p:cNvSpPr>
          <p:nvPr>
            <p:ph type="title" idx="4294967295"/>
          </p:nvPr>
        </p:nvSpPr>
        <p:spPr/>
        <p:txBody>
          <a:bodyPr/>
          <a:lstStyle/>
          <a:p>
            <a:pPr fontAlgn="ctr"/>
            <a:r>
              <a:rPr lang="en-GB" altLang="sl-SI" noProof="0" dirty="0" smtClean="0"/>
              <a:t>INITIATING </a:t>
            </a:r>
            <a:r>
              <a:rPr lang="en-GB" altLang="sl-SI" dirty="0"/>
              <a:t>EVENT – </a:t>
            </a:r>
            <a:r>
              <a:rPr lang="en-GB" altLang="sl-SI" dirty="0" smtClean="0"/>
              <a:t/>
            </a:r>
            <a:br>
              <a:rPr lang="en-GB" altLang="sl-SI" dirty="0" smtClean="0"/>
            </a:br>
            <a:r>
              <a:rPr lang="en-GB" altLang="sl-SI" cap="all" dirty="0" smtClean="0"/>
              <a:t>postulated </a:t>
            </a:r>
            <a:r>
              <a:rPr lang="en-GB" altLang="sl-SI" cap="all" dirty="0"/>
              <a:t>initiating event</a:t>
            </a:r>
            <a:endParaRPr lang="en-GB" altLang="sl-SI" cap="all" noProof="0" dirty="0" smtClean="0"/>
          </a:p>
        </p:txBody>
      </p:sp>
      <p:sp>
        <p:nvSpPr>
          <p:cNvPr id="65539" name="Content Placeholder 2"/>
          <p:cNvSpPr>
            <a:spLocks noGrp="1"/>
          </p:cNvSpPr>
          <p:nvPr>
            <p:ph idx="4294967295"/>
          </p:nvPr>
        </p:nvSpPr>
        <p:spPr bwMode="auto">
          <a:xfrm>
            <a:off x="514219" y="1484313"/>
            <a:ext cx="8884444" cy="3554234"/>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a:t>
            </a:r>
          </a:p>
          <a:p>
            <a:pPr marL="381000" indent="-381000" eaLnBrk="1" hangingPunct="1">
              <a:buClrTx/>
              <a:buFont typeface="Arial" panose="020B0604020202020204" pitchFamily="34" charset="0"/>
              <a:buAutoNum type="arabicPeriod"/>
            </a:pPr>
            <a:r>
              <a:rPr lang="en-GB" altLang="sl-SI" sz="2200" i="1" dirty="0" smtClean="0">
                <a:solidFill>
                  <a:srgbClr val="0070C0"/>
                </a:solidFill>
              </a:rPr>
              <a:t>understand</a:t>
            </a:r>
            <a:r>
              <a:rPr lang="en-GB" altLang="sl-SI" sz="2200" i="1" dirty="0" smtClean="0">
                <a:solidFill>
                  <a:srgbClr val="000000"/>
                </a:solidFill>
              </a:rPr>
              <a:t> </a:t>
            </a:r>
            <a:r>
              <a:rPr lang="en-GB" altLang="sl-SI" sz="2200" i="1" dirty="0" smtClean="0">
                <a:solidFill>
                  <a:schemeClr val="tx1"/>
                </a:solidFill>
              </a:rPr>
              <a:t>the notion and significance of </a:t>
            </a:r>
            <a:r>
              <a:rPr lang="en-GB" altLang="sl-SI" sz="2200" i="1" noProof="0" dirty="0" smtClean="0">
                <a:solidFill>
                  <a:schemeClr val="tx1"/>
                </a:solidFill>
              </a:rPr>
              <a:t>postulated </a:t>
            </a:r>
            <a:r>
              <a:rPr lang="en-GB" altLang="sl-SI" sz="2200" i="1" noProof="0" dirty="0">
                <a:solidFill>
                  <a:schemeClr val="tx1"/>
                </a:solidFill>
              </a:rPr>
              <a:t>initiating events (PIE) and their possible </a:t>
            </a:r>
            <a:r>
              <a:rPr lang="en-GB" altLang="sl-SI" sz="2200" i="1" noProof="0" dirty="0" smtClean="0">
                <a:solidFill>
                  <a:schemeClr val="tx1"/>
                </a:solidFill>
              </a:rPr>
              <a:t>causes.</a:t>
            </a:r>
            <a:endParaRPr lang="en-GB" altLang="sl-SI" sz="2200" i="1" noProof="0" dirty="0">
              <a:solidFill>
                <a:schemeClr val="tx1"/>
              </a:solidFill>
            </a:endParaRPr>
          </a:p>
          <a:p>
            <a:pPr marL="381000" indent="-381000" eaLnBrk="1" hangingPunct="1">
              <a:buClrTx/>
              <a:buFont typeface="Arial" panose="020B0604020202020204" pitchFamily="34" charset="0"/>
              <a:buAutoNum type="arabicPeriod"/>
            </a:pPr>
            <a:r>
              <a:rPr lang="en-GB" altLang="sl-SI" sz="2200" i="1" dirty="0">
                <a:solidFill>
                  <a:schemeClr val="tx1"/>
                </a:solidFill>
              </a:rPr>
              <a:t>d</a:t>
            </a:r>
            <a:r>
              <a:rPr lang="en-GB" altLang="sl-SI" sz="2200" i="1" noProof="0" dirty="0" smtClean="0">
                <a:solidFill>
                  <a:schemeClr val="tx1"/>
                </a:solidFill>
              </a:rPr>
              <a:t>escribe </a:t>
            </a:r>
            <a:r>
              <a:rPr lang="en-GB" altLang="sl-SI" sz="2200" i="1" noProof="0" dirty="0">
                <a:solidFill>
                  <a:schemeClr val="tx1"/>
                </a:solidFill>
              </a:rPr>
              <a:t>the basis for grouping of initiating events.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distinguish the expected</a:t>
            </a:r>
            <a:r>
              <a:rPr lang="en-GB" altLang="sl-SI" sz="2200" i="1" noProof="0" dirty="0">
                <a:solidFill>
                  <a:schemeClr val="tx1"/>
                </a:solidFill>
              </a:rPr>
              <a:t>, possible, </a:t>
            </a:r>
            <a:r>
              <a:rPr lang="en-GB" altLang="sl-SI" sz="2200" i="1" dirty="0">
                <a:solidFill>
                  <a:schemeClr val="tx1"/>
                </a:solidFill>
              </a:rPr>
              <a:t>unlikely, remote and </a:t>
            </a:r>
            <a:r>
              <a:rPr lang="en-GB" altLang="sl-SI" sz="2200" i="1" dirty="0" smtClean="0">
                <a:solidFill>
                  <a:schemeClr val="tx1"/>
                </a:solidFill>
              </a:rPr>
              <a:t>practically eliminated initiating </a:t>
            </a:r>
            <a:r>
              <a:rPr lang="en-GB" altLang="sl-SI" sz="2200" i="1" noProof="0" dirty="0">
                <a:solidFill>
                  <a:schemeClr val="tx1"/>
                </a:solidFill>
              </a:rPr>
              <a:t>events.</a:t>
            </a:r>
          </a:p>
        </p:txBody>
      </p:sp>
      <p:sp>
        <p:nvSpPr>
          <p:cNvPr id="6554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D1BD2C77-C81C-4A08-A525-40815063FF3D}" type="slidenum">
              <a:rPr lang="sl-SI" altLang="sl-SI" sz="1200">
                <a:solidFill>
                  <a:srgbClr val="898989"/>
                </a:solidFill>
                <a:cs typeface="Arial" panose="020B0604020202020204" pitchFamily="34" charset="0"/>
              </a:rPr>
              <a:pPr algn="r" eaLnBrk="1" fontAlgn="base" hangingPunct="1"/>
              <a:t>27</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691940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825749D2-75D6-4B35-B3E6-D5F946AF6BDE}" type="slidenum">
              <a:rPr lang="en-GB" altLang="sl-SI"/>
              <a:pPr>
                <a:defRPr/>
              </a:pPr>
              <a:t>28</a:t>
            </a:fld>
            <a:endParaRPr lang="en-GB" altLang="sl-SI" dirty="0"/>
          </a:p>
        </p:txBody>
      </p:sp>
      <p:sp>
        <p:nvSpPr>
          <p:cNvPr id="66562" name="Title 1"/>
          <p:cNvSpPr>
            <a:spLocks noGrp="1"/>
          </p:cNvSpPr>
          <p:nvPr>
            <p:ph type="title" idx="4294967295"/>
          </p:nvPr>
        </p:nvSpPr>
        <p:spPr/>
        <p:txBody>
          <a:bodyPr/>
          <a:lstStyle/>
          <a:p>
            <a:pPr eaLnBrk="1" fontAlgn="ctr" hangingPunct="1"/>
            <a:r>
              <a:rPr lang="en-GB" altLang="sl-SI" noProof="0" dirty="0" smtClean="0"/>
              <a:t>Postulated Initiating Events (PIEs) </a:t>
            </a:r>
          </a:p>
        </p:txBody>
      </p:sp>
      <p:sp>
        <p:nvSpPr>
          <p:cNvPr id="66563" name="Content Placeholder 2"/>
          <p:cNvSpPr>
            <a:spLocks noGrp="1"/>
          </p:cNvSpPr>
          <p:nvPr>
            <p:ph idx="4294967295"/>
          </p:nvPr>
        </p:nvSpPr>
        <p:spPr bwMode="auto">
          <a:xfrm>
            <a:off x="347398" y="1463675"/>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hangingPunct="1"/>
            <a:r>
              <a:rPr lang="en-US" dirty="0" smtClean="0"/>
              <a:t>The </a:t>
            </a:r>
            <a:r>
              <a:rPr lang="en-US" dirty="0"/>
              <a:t>design for the nuclear power plant shall apply a </a:t>
            </a:r>
            <a:r>
              <a:rPr lang="en-US" b="1" dirty="0">
                <a:solidFill>
                  <a:srgbClr val="654A15"/>
                </a:solidFill>
              </a:rPr>
              <a:t>systematic approach to </a:t>
            </a:r>
            <a:r>
              <a:rPr lang="en-US" b="1" i="1" dirty="0">
                <a:solidFill>
                  <a:srgbClr val="654A15"/>
                </a:solidFill>
              </a:rPr>
              <a:t>identifying</a:t>
            </a:r>
            <a:r>
              <a:rPr lang="en-US" b="1" dirty="0">
                <a:solidFill>
                  <a:srgbClr val="654A15"/>
                </a:solidFill>
              </a:rPr>
              <a:t> a comprehensive set </a:t>
            </a:r>
            <a:r>
              <a:rPr lang="en-US" dirty="0"/>
              <a:t>of </a:t>
            </a:r>
            <a:r>
              <a:rPr lang="en-US" dirty="0" smtClean="0"/>
              <a:t>Postulated </a:t>
            </a:r>
            <a:r>
              <a:rPr lang="en-US" dirty="0"/>
              <a:t>I</a:t>
            </a:r>
            <a:r>
              <a:rPr lang="en-US" dirty="0" smtClean="0"/>
              <a:t>nitiating </a:t>
            </a:r>
            <a:r>
              <a:rPr lang="en-US" dirty="0"/>
              <a:t>E</a:t>
            </a:r>
            <a:r>
              <a:rPr lang="en-US" dirty="0" smtClean="0"/>
              <a:t>vents </a:t>
            </a:r>
          </a:p>
          <a:p>
            <a:pPr marL="358775" indent="-358775" eaLnBrk="1" hangingPunct="1"/>
            <a:r>
              <a:rPr lang="en-US" b="1" dirty="0">
                <a:solidFill>
                  <a:srgbClr val="654A15"/>
                </a:solidFill>
              </a:rPr>
              <a:t>A</a:t>
            </a:r>
            <a:r>
              <a:rPr lang="en-US" b="1" dirty="0" smtClean="0">
                <a:solidFill>
                  <a:srgbClr val="654A15"/>
                </a:solidFill>
              </a:rPr>
              <a:t>ll </a:t>
            </a:r>
            <a:r>
              <a:rPr lang="en-US" b="1" dirty="0">
                <a:solidFill>
                  <a:srgbClr val="654A15"/>
                </a:solidFill>
              </a:rPr>
              <a:t>foreseeable events </a:t>
            </a:r>
            <a:r>
              <a:rPr lang="en-US" dirty="0"/>
              <a:t>with the </a:t>
            </a:r>
            <a:r>
              <a:rPr lang="en-US" i="1" dirty="0"/>
              <a:t>potential for serious consequences </a:t>
            </a:r>
            <a:r>
              <a:rPr lang="en-US" dirty="0"/>
              <a:t>and </a:t>
            </a:r>
            <a:r>
              <a:rPr lang="en-US" dirty="0" smtClean="0"/>
              <a:t>from all </a:t>
            </a:r>
            <a:r>
              <a:rPr lang="en-US" dirty="0"/>
              <a:t>foreseeable events with </a:t>
            </a:r>
            <a:r>
              <a:rPr lang="en-US" i="1" dirty="0" smtClean="0"/>
              <a:t>significant </a:t>
            </a:r>
            <a:r>
              <a:rPr lang="en-US" i="1" dirty="0"/>
              <a:t>frequency </a:t>
            </a:r>
            <a:r>
              <a:rPr lang="en-US" dirty="0"/>
              <a:t>of occurrence </a:t>
            </a:r>
            <a:r>
              <a:rPr lang="en-US" dirty="0" smtClean="0"/>
              <a:t>shall be considered</a:t>
            </a:r>
            <a:endParaRPr lang="en-GB" altLang="ja-JP" noProof="0" dirty="0" smtClean="0"/>
          </a:p>
          <a:p>
            <a:pPr marL="815975" lvl="1" indent="-358775" eaLnBrk="1" hangingPunct="1"/>
            <a:r>
              <a:rPr lang="en-GB" altLang="ja-JP" i="1" noProof="0" dirty="0" smtClean="0">
                <a:solidFill>
                  <a:srgbClr val="C00000"/>
                </a:solidFill>
              </a:rPr>
              <a:t>Look up “Initiating event” in the Glossary!</a:t>
            </a:r>
          </a:p>
          <a:p>
            <a:pPr marL="358775" indent="-358775" eaLnBrk="1" hangingPunct="1"/>
            <a:endParaRPr lang="en-GB" altLang="ja-JP" noProof="0" dirty="0" smtClean="0"/>
          </a:p>
          <a:p>
            <a:pPr marL="358775" indent="-358775" eaLnBrk="1" hangingPunct="1"/>
            <a:r>
              <a:rPr lang="en-GB" altLang="ja-JP" noProof="0" dirty="0" smtClean="0"/>
              <a:t>The primary </a:t>
            </a:r>
            <a:r>
              <a:rPr lang="en-GB" altLang="ja-JP" b="1" noProof="0" dirty="0" smtClean="0"/>
              <a:t>causes</a:t>
            </a:r>
            <a:r>
              <a:rPr lang="en-GB" altLang="ja-JP" noProof="0" dirty="0" smtClean="0"/>
              <a:t> of the initiating events may be:</a:t>
            </a:r>
          </a:p>
          <a:p>
            <a:pPr marL="719138" lvl="1" indent="-358775" eaLnBrk="1" hangingPunct="1"/>
            <a:r>
              <a:rPr lang="en-GB" altLang="ja-JP" i="1" noProof="0" dirty="0" smtClean="0"/>
              <a:t>Internal events (hazards)</a:t>
            </a:r>
            <a:r>
              <a:rPr lang="en-GB" altLang="ja-JP" noProof="0" dirty="0" smtClean="0"/>
              <a:t>, such as equipment failures or human errors, or</a:t>
            </a:r>
          </a:p>
          <a:p>
            <a:pPr marL="719138" lvl="1" indent="-358775" eaLnBrk="1" hangingPunct="1"/>
            <a:r>
              <a:rPr lang="en-GB" altLang="ja-JP" i="1" dirty="0" smtClean="0"/>
              <a:t>External </a:t>
            </a:r>
            <a:r>
              <a:rPr lang="en-GB" altLang="ja-JP" i="1" noProof="0" dirty="0" smtClean="0"/>
              <a:t>hazards, </a:t>
            </a:r>
            <a:r>
              <a:rPr lang="en-GB" altLang="ja-JP" noProof="0" dirty="0" smtClean="0"/>
              <a:t>such as earthquakes, floods, human induced hazards, etc. .</a:t>
            </a:r>
          </a:p>
          <a:p>
            <a:pPr marL="358775" indent="-358775" eaLnBrk="1" hangingPunct="1"/>
            <a:endParaRPr lang="en-GB" altLang="ja-JP" sz="1800" noProof="0" dirty="0" smtClean="0"/>
          </a:p>
        </p:txBody>
      </p:sp>
      <p:sp>
        <p:nvSpPr>
          <p:cNvPr id="6656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94FAFFE0-6931-45D6-B2F9-AB03B29820D6}" type="slidenum">
              <a:rPr lang="sl-SI" altLang="sl-SI" sz="1200">
                <a:solidFill>
                  <a:srgbClr val="898989"/>
                </a:solidFill>
                <a:cs typeface="Arial" panose="020B0604020202020204" pitchFamily="34" charset="0"/>
              </a:rPr>
              <a:pPr algn="r" eaLnBrk="1" fontAlgn="base" hangingPunct="1"/>
              <a:t>28</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6103764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4526C135-F021-4983-B039-5699FEFCF9E8}" type="slidenum">
              <a:rPr lang="en-GB" altLang="sl-SI"/>
              <a:pPr>
                <a:defRPr/>
              </a:pPr>
              <a:t>29</a:t>
            </a:fld>
            <a:endParaRPr lang="en-GB" altLang="sl-SI" dirty="0"/>
          </a:p>
        </p:txBody>
      </p:sp>
      <p:sp>
        <p:nvSpPr>
          <p:cNvPr id="68610" name="Title 1"/>
          <p:cNvSpPr>
            <a:spLocks noGrp="1"/>
          </p:cNvSpPr>
          <p:nvPr>
            <p:ph type="title" idx="4294967295"/>
          </p:nvPr>
        </p:nvSpPr>
        <p:spPr/>
        <p:txBody>
          <a:bodyPr/>
          <a:lstStyle/>
          <a:p>
            <a:pPr eaLnBrk="1" fontAlgn="ctr" hangingPunct="1"/>
            <a:r>
              <a:rPr lang="en-GB" altLang="sl-SI" noProof="0" dirty="0" smtClean="0"/>
              <a:t>Selection of Postulated Initiating Events (PIEs) </a:t>
            </a:r>
          </a:p>
        </p:txBody>
      </p:sp>
      <p:sp>
        <p:nvSpPr>
          <p:cNvPr id="68611" name="Content Placeholder 2"/>
          <p:cNvSpPr>
            <a:spLocks noGrp="1"/>
          </p:cNvSpPr>
          <p:nvPr>
            <p:ph idx="4294967295"/>
          </p:nvPr>
        </p:nvSpPr>
        <p:spPr bwMode="auto">
          <a:xfrm>
            <a:off x="362613" y="1332970"/>
            <a:ext cx="9157890" cy="510593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p>
            <a:pPr marL="358775" indent="-358775" eaLnBrk="1" hangingPunct="1">
              <a:spcAft>
                <a:spcPts val="600"/>
              </a:spcAft>
            </a:pPr>
            <a:r>
              <a:rPr lang="en-GB" altLang="ja-JP" noProof="0" dirty="0" smtClean="0"/>
              <a:t>The </a:t>
            </a:r>
            <a:r>
              <a:rPr lang="en-GB" altLang="ja-JP" b="1" noProof="0" dirty="0" smtClean="0">
                <a:solidFill>
                  <a:srgbClr val="654A15"/>
                </a:solidFill>
              </a:rPr>
              <a:t>comprehensive listing</a:t>
            </a:r>
            <a:r>
              <a:rPr lang="en-GB" altLang="ja-JP" noProof="0" dirty="0" smtClean="0"/>
              <a:t> of postulated initiating events (PIEs) </a:t>
            </a:r>
            <a:r>
              <a:rPr lang="en-US" dirty="0" smtClean="0"/>
              <a:t>shall </a:t>
            </a:r>
            <a:r>
              <a:rPr lang="en-US" b="1" i="1" dirty="0" smtClean="0">
                <a:solidFill>
                  <a:srgbClr val="654A15"/>
                </a:solidFill>
              </a:rPr>
              <a:t>cover</a:t>
            </a:r>
            <a:r>
              <a:rPr lang="en-US" b="1" dirty="0" smtClean="0">
                <a:solidFill>
                  <a:srgbClr val="654A15"/>
                </a:solidFill>
              </a:rPr>
              <a:t> all </a:t>
            </a:r>
            <a:r>
              <a:rPr lang="en-US" b="1" dirty="0">
                <a:solidFill>
                  <a:srgbClr val="654A15"/>
                </a:solidFill>
              </a:rPr>
              <a:t>foreseeable failures </a:t>
            </a:r>
            <a:r>
              <a:rPr lang="en-US" dirty="0"/>
              <a:t>of </a:t>
            </a:r>
            <a:r>
              <a:rPr lang="en-US" i="1" dirty="0" smtClean="0"/>
              <a:t>SSCs </a:t>
            </a:r>
            <a:r>
              <a:rPr lang="en-US" dirty="0"/>
              <a:t>of the plant, as well as operating errors and possible failures </a:t>
            </a:r>
            <a:r>
              <a:rPr lang="en-US" b="1" dirty="0">
                <a:solidFill>
                  <a:srgbClr val="654A15"/>
                </a:solidFill>
              </a:rPr>
              <a:t>arising from internal and external hazards</a:t>
            </a:r>
            <a:r>
              <a:rPr lang="en-US" dirty="0"/>
              <a:t>, whether in full power, low power or shutdown </a:t>
            </a:r>
            <a:r>
              <a:rPr lang="en-US" dirty="0" smtClean="0"/>
              <a:t>operating modes</a:t>
            </a:r>
            <a:r>
              <a:rPr lang="en-GB" altLang="ja-JP" noProof="0" dirty="0" smtClean="0"/>
              <a:t>. </a:t>
            </a:r>
          </a:p>
          <a:p>
            <a:pPr marL="358775" indent="-358775" eaLnBrk="1" hangingPunct="1">
              <a:spcAft>
                <a:spcPts val="600"/>
              </a:spcAft>
            </a:pPr>
            <a:r>
              <a:rPr lang="en-GB" altLang="ja-JP" noProof="0" dirty="0" smtClean="0"/>
              <a:t>A PIE is defined as </a:t>
            </a:r>
            <a:r>
              <a:rPr lang="en-GB" altLang="ja-JP" b="1" noProof="0" dirty="0" smtClean="0">
                <a:solidFill>
                  <a:srgbClr val="654A15"/>
                </a:solidFill>
              </a:rPr>
              <a:t>an event </a:t>
            </a:r>
            <a:r>
              <a:rPr lang="en-GB" altLang="ja-JP" b="1" i="1" noProof="0" dirty="0" smtClean="0">
                <a:solidFill>
                  <a:srgbClr val="654A15"/>
                </a:solidFill>
              </a:rPr>
              <a:t>identified in the design </a:t>
            </a:r>
            <a:r>
              <a:rPr lang="en-GB" altLang="ja-JP" b="1" noProof="0" dirty="0" smtClean="0">
                <a:solidFill>
                  <a:srgbClr val="654A15"/>
                </a:solidFill>
              </a:rPr>
              <a:t>as capable of leading to </a:t>
            </a:r>
            <a:r>
              <a:rPr lang="en-GB" altLang="ja-JP" b="1" i="1" noProof="0" dirty="0" smtClean="0">
                <a:solidFill>
                  <a:srgbClr val="654A15"/>
                </a:solidFill>
              </a:rPr>
              <a:t>anticipated operational occurrences </a:t>
            </a:r>
            <a:r>
              <a:rPr lang="en-GB" altLang="ja-JP" noProof="0" dirty="0" smtClean="0"/>
              <a:t>or</a:t>
            </a:r>
            <a:r>
              <a:rPr lang="en-GB" altLang="ja-JP" b="1" noProof="0" dirty="0" smtClean="0"/>
              <a:t> </a:t>
            </a:r>
            <a:r>
              <a:rPr lang="en-GB" altLang="ja-JP" b="1" dirty="0">
                <a:solidFill>
                  <a:srgbClr val="654A15"/>
                </a:solidFill>
              </a:rPr>
              <a:t>t</a:t>
            </a:r>
            <a:r>
              <a:rPr lang="en-GB" altLang="ja-JP" b="1" noProof="0" dirty="0" smtClean="0">
                <a:solidFill>
                  <a:srgbClr val="654A15"/>
                </a:solidFill>
              </a:rPr>
              <a:t>o </a:t>
            </a:r>
            <a:r>
              <a:rPr lang="en-GB" altLang="ja-JP" b="1" i="1" noProof="0" dirty="0" smtClean="0">
                <a:solidFill>
                  <a:srgbClr val="654A15"/>
                </a:solidFill>
              </a:rPr>
              <a:t>accident conditions</a:t>
            </a:r>
            <a:r>
              <a:rPr lang="en-GB" altLang="ja-JP" noProof="0" dirty="0" smtClean="0">
                <a:solidFill>
                  <a:srgbClr val="654A15"/>
                </a:solidFill>
              </a:rPr>
              <a:t>. </a:t>
            </a:r>
          </a:p>
          <a:p>
            <a:pPr marL="358775" indent="-358775" eaLnBrk="1" hangingPunct="1">
              <a:spcAft>
                <a:spcPts val="600"/>
              </a:spcAft>
            </a:pPr>
            <a:r>
              <a:rPr lang="en-US" dirty="0"/>
              <a:t>The </a:t>
            </a:r>
            <a:r>
              <a:rPr lang="en-US" dirty="0" smtClean="0"/>
              <a:t>selection of PIEs</a:t>
            </a:r>
            <a:r>
              <a:rPr lang="en-US" i="1" dirty="0" smtClean="0"/>
              <a:t> </a:t>
            </a:r>
            <a:r>
              <a:rPr lang="en-US" dirty="0" smtClean="0"/>
              <a:t>shall </a:t>
            </a:r>
            <a:r>
              <a:rPr lang="en-US" dirty="0"/>
              <a:t>be </a:t>
            </a:r>
            <a:r>
              <a:rPr lang="en-US" dirty="0" smtClean="0"/>
              <a:t>done  by a </a:t>
            </a:r>
            <a:r>
              <a:rPr lang="en-US" dirty="0"/>
              <a:t>systematic, logical and structured </a:t>
            </a:r>
            <a:r>
              <a:rPr lang="en-US" dirty="0" smtClean="0"/>
              <a:t>approach. </a:t>
            </a:r>
            <a:r>
              <a:rPr lang="en-US" dirty="0"/>
              <a:t>The </a:t>
            </a:r>
            <a:r>
              <a:rPr lang="en-US" dirty="0" smtClean="0"/>
              <a:t>approach includes </a:t>
            </a:r>
            <a:r>
              <a:rPr lang="en-US" b="1" dirty="0" smtClean="0">
                <a:solidFill>
                  <a:srgbClr val="654A15"/>
                </a:solidFill>
              </a:rPr>
              <a:t>appropriate </a:t>
            </a:r>
            <a:r>
              <a:rPr lang="en-US" b="1" dirty="0">
                <a:solidFill>
                  <a:srgbClr val="654A15"/>
                </a:solidFill>
              </a:rPr>
              <a:t>grouping and bounding </a:t>
            </a:r>
            <a:r>
              <a:rPr lang="en-US" dirty="0" smtClean="0"/>
              <a:t>considerations</a:t>
            </a:r>
            <a:r>
              <a:rPr lang="en-US" b="1" dirty="0" smtClean="0"/>
              <a:t> </a:t>
            </a:r>
            <a:r>
              <a:rPr lang="en-US" dirty="0" smtClean="0"/>
              <a:t>of </a:t>
            </a:r>
            <a:r>
              <a:rPr lang="en-US" dirty="0"/>
              <a:t>the </a:t>
            </a:r>
            <a:r>
              <a:rPr lang="en-US" dirty="0" smtClean="0"/>
              <a:t>possible initiating events </a:t>
            </a:r>
            <a:r>
              <a:rPr lang="en-US" dirty="0"/>
              <a:t>and </a:t>
            </a:r>
            <a:r>
              <a:rPr lang="en-US" dirty="0" smtClean="0"/>
              <a:t>accident sequences.</a:t>
            </a:r>
            <a:endParaRPr lang="en-GB" altLang="ja-JP" noProof="0" dirty="0" smtClean="0"/>
          </a:p>
        </p:txBody>
      </p:sp>
      <p:sp>
        <p:nvSpPr>
          <p:cNvPr id="6861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441862A3-EA7F-4FF5-A17A-39B385268D2C}" type="slidenum">
              <a:rPr lang="sl-SI" altLang="sl-SI" sz="1200">
                <a:solidFill>
                  <a:srgbClr val="898989"/>
                </a:solidFill>
                <a:cs typeface="Arial" panose="020B0604020202020204" pitchFamily="34" charset="0"/>
              </a:rPr>
              <a:pPr algn="r" eaLnBrk="1" fontAlgn="base" hangingPunct="1"/>
              <a:t>29</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948094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Contents</a:t>
            </a:r>
            <a:endParaRPr lang="en-GB"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US" dirty="0" smtClean="0"/>
              <a:t>Safety assessment – deterministic safety analysis</a:t>
            </a:r>
          </a:p>
          <a:p>
            <a:pPr marL="514350" indent="-514350">
              <a:buFont typeface="+mj-lt"/>
              <a:buAutoNum type="arabicPeriod"/>
            </a:pPr>
            <a:r>
              <a:rPr lang="en-US" dirty="0" smtClean="0"/>
              <a:t>Plant states</a:t>
            </a:r>
          </a:p>
          <a:p>
            <a:pPr marL="514350" indent="-514350">
              <a:buFont typeface="+mj-lt"/>
              <a:buAutoNum type="arabicPeriod"/>
            </a:pPr>
            <a:r>
              <a:rPr lang="en-US" dirty="0" smtClean="0"/>
              <a:t>Initiating events – postulated initiating event</a:t>
            </a:r>
          </a:p>
          <a:p>
            <a:pPr marL="514350" indent="-514350">
              <a:buFont typeface="+mj-lt"/>
              <a:buAutoNum type="arabicPeriod"/>
            </a:pPr>
            <a:r>
              <a:rPr lang="en-US" dirty="0" smtClean="0"/>
              <a:t>Acceptance criteria</a:t>
            </a:r>
          </a:p>
          <a:p>
            <a:pPr marL="514350" indent="-514350">
              <a:buFont typeface="+mj-lt"/>
              <a:buAutoNum type="arabicPeriod"/>
            </a:pPr>
            <a:r>
              <a:rPr lang="en-US" dirty="0" smtClean="0"/>
              <a:t>Types of deterministic safety analyses</a:t>
            </a:r>
          </a:p>
          <a:p>
            <a:pPr marL="514350" indent="-514350">
              <a:buFont typeface="+mj-lt"/>
              <a:buAutoNum type="arabicPeriod"/>
            </a:pPr>
            <a:r>
              <a:rPr lang="en-US" dirty="0" smtClean="0"/>
              <a:t>Conservative deterministic safety analysis</a:t>
            </a:r>
          </a:p>
          <a:p>
            <a:pPr marL="514350" indent="-514350">
              <a:buFont typeface="+mj-lt"/>
              <a:buAutoNum type="arabicPeriod"/>
            </a:pPr>
            <a:r>
              <a:rPr lang="en-US" dirty="0" smtClean="0"/>
              <a:t>Best estimate plus uncertainty analysis</a:t>
            </a:r>
          </a:p>
          <a:p>
            <a:pPr marL="514350" indent="-514350">
              <a:buFont typeface="+mj-lt"/>
              <a:buAutoNum type="arabicPeriod"/>
            </a:pPr>
            <a:r>
              <a:rPr lang="en-US" dirty="0" smtClean="0"/>
              <a:t>Sensitivity and uncertainty analysis</a:t>
            </a:r>
          </a:p>
          <a:p>
            <a:pPr marL="514350" indent="-514350">
              <a:buFont typeface="+mj-lt"/>
              <a:buAutoNum type="arabicPeriod"/>
            </a:pPr>
            <a:r>
              <a:rPr lang="en-US" dirty="0"/>
              <a:t>Computer codes for deterministic safety </a:t>
            </a:r>
            <a:r>
              <a:rPr lang="en-US" dirty="0" smtClean="0"/>
              <a:t>analysis</a:t>
            </a:r>
          </a:p>
          <a:p>
            <a:pPr marL="514350" indent="-514350">
              <a:buFont typeface="+mj-lt"/>
              <a:buAutoNum type="arabicPeriod"/>
            </a:pPr>
            <a:r>
              <a:rPr lang="en-US" dirty="0" smtClean="0"/>
              <a:t>Verification and validation of computer codes</a:t>
            </a:r>
          </a:p>
          <a:p>
            <a:pPr marL="514350" indent="-514350">
              <a:buFont typeface="+mj-lt"/>
              <a:buAutoNum type="arabicPeriod"/>
            </a:pPr>
            <a:r>
              <a:rPr lang="en-US" dirty="0" smtClean="0"/>
              <a:t>Application</a:t>
            </a:r>
            <a:r>
              <a:rPr lang="hu-HU" dirty="0" smtClean="0"/>
              <a:t>s</a:t>
            </a:r>
            <a:r>
              <a:rPr lang="en-US" dirty="0" smtClean="0"/>
              <a:t> of deterministic safety analyses</a:t>
            </a:r>
            <a:endParaRPr lang="en-US" dirty="0"/>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Module 6 - DSA</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3</a:t>
            </a:fld>
            <a:endParaRPr lang="en-US" dirty="0"/>
          </a:p>
        </p:txBody>
      </p:sp>
    </p:spTree>
    <p:extLst>
      <p:ext uri="{BB962C8B-B14F-4D97-AF65-F5344CB8AC3E}">
        <p14:creationId xmlns:p14="http://schemas.microsoft.com/office/powerpoint/2010/main" val="31773152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DBC56E7B-69ED-425F-8DBB-C29B5F5D5DD7}" type="slidenum">
              <a:rPr lang="en-GB" altLang="sl-SI"/>
              <a:pPr>
                <a:defRPr/>
              </a:pPr>
              <a:t>30</a:t>
            </a:fld>
            <a:endParaRPr lang="en-GB" altLang="sl-SI" dirty="0"/>
          </a:p>
        </p:txBody>
      </p:sp>
      <p:sp>
        <p:nvSpPr>
          <p:cNvPr id="70658" name="Title 1"/>
          <p:cNvSpPr>
            <a:spLocks noGrp="1"/>
          </p:cNvSpPr>
          <p:nvPr>
            <p:ph type="title" idx="4294967295"/>
          </p:nvPr>
        </p:nvSpPr>
        <p:spPr/>
        <p:txBody>
          <a:bodyPr/>
          <a:lstStyle/>
          <a:p>
            <a:pPr eaLnBrk="1" fontAlgn="ctr" hangingPunct="1"/>
            <a:r>
              <a:rPr lang="en-GB" altLang="sl-SI" noProof="0" dirty="0" smtClean="0"/>
              <a:t>Postulated Initiating Event (PIE) and the accident sequence</a:t>
            </a:r>
          </a:p>
        </p:txBody>
      </p:sp>
      <p:sp>
        <p:nvSpPr>
          <p:cNvPr id="70659" name="Content Placeholder 2"/>
          <p:cNvSpPr>
            <a:spLocks noGrp="1"/>
          </p:cNvSpPr>
          <p:nvPr>
            <p:ph idx="4294967295"/>
          </p:nvPr>
        </p:nvSpPr>
        <p:spPr bwMode="auto">
          <a:xfrm>
            <a:off x="373196" y="143668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0" indent="0" eaLnBrk="1" hangingPunct="1">
              <a:buNone/>
            </a:pPr>
            <a:endParaRPr lang="en-GB" altLang="ja-JP" sz="2400" noProof="0" dirty="0" smtClean="0"/>
          </a:p>
          <a:p>
            <a:pPr marL="358775" indent="-358775" eaLnBrk="1" hangingPunct="1"/>
            <a:r>
              <a:rPr lang="en-GB" altLang="ja-JP" noProof="0" dirty="0" smtClean="0"/>
              <a:t>The sequence of </a:t>
            </a:r>
            <a:r>
              <a:rPr lang="en-GB" altLang="ja-JP" dirty="0" smtClean="0"/>
              <a:t>events or the process </a:t>
            </a:r>
            <a:r>
              <a:rPr lang="en-GB" altLang="ja-JP" noProof="0" dirty="0" smtClean="0"/>
              <a:t>that follows a postulated initiating event (i.e. a seal failure, or a break) is known as an </a:t>
            </a:r>
            <a:r>
              <a:rPr lang="en-GB" altLang="ja-JP" b="1" noProof="0" dirty="0" smtClean="0">
                <a:solidFill>
                  <a:srgbClr val="654A15"/>
                </a:solidFill>
              </a:rPr>
              <a:t>accident sequence</a:t>
            </a:r>
            <a:r>
              <a:rPr lang="en-GB" altLang="ja-JP" b="1" dirty="0">
                <a:solidFill>
                  <a:srgbClr val="654A15"/>
                </a:solidFill>
              </a:rPr>
              <a:t> </a:t>
            </a:r>
            <a:r>
              <a:rPr lang="en-GB" altLang="ja-JP" dirty="0" smtClean="0"/>
              <a:t>or</a:t>
            </a:r>
            <a:r>
              <a:rPr lang="en-GB" altLang="ja-JP" b="1" dirty="0" smtClean="0"/>
              <a:t> </a:t>
            </a:r>
            <a:r>
              <a:rPr lang="en-GB" altLang="ja-JP" b="1" dirty="0" smtClean="0">
                <a:solidFill>
                  <a:srgbClr val="654A15"/>
                </a:solidFill>
              </a:rPr>
              <a:t>scenario.</a:t>
            </a:r>
            <a:endParaRPr lang="en-GB" altLang="ja-JP" noProof="0" dirty="0" smtClean="0"/>
          </a:p>
          <a:p>
            <a:pPr marL="358775" indent="-358775" eaLnBrk="1" hangingPunct="1"/>
            <a:endParaRPr lang="en-GB" altLang="ja-JP" noProof="0" dirty="0" smtClean="0"/>
          </a:p>
          <a:p>
            <a:pPr marL="358775" indent="-358775" eaLnBrk="1" hangingPunct="1"/>
            <a:r>
              <a:rPr lang="en-GB" altLang="ja-JP" noProof="0" dirty="0" smtClean="0"/>
              <a:t>It is this sequence of events that is </a:t>
            </a:r>
            <a:r>
              <a:rPr lang="en-GB" altLang="ja-JP" b="1" noProof="0" dirty="0" smtClean="0">
                <a:solidFill>
                  <a:srgbClr val="654A15"/>
                </a:solidFill>
              </a:rPr>
              <a:t>simulated and analysed </a:t>
            </a:r>
            <a:r>
              <a:rPr lang="en-GB" altLang="ja-JP" noProof="0" dirty="0" smtClean="0"/>
              <a:t>in a deterministic safety analysis. The term “scenario analysis” is also used.</a:t>
            </a:r>
          </a:p>
          <a:p>
            <a:pPr marL="358775" indent="-358775" eaLnBrk="1" hangingPunct="1"/>
            <a:endParaRPr lang="en-GB" altLang="ja-JP" dirty="0"/>
          </a:p>
          <a:p>
            <a:pPr marL="358775" indent="-358775" eaLnBrk="1" hangingPunct="1"/>
            <a:r>
              <a:rPr lang="en-GB" altLang="ja-JP" noProof="0" dirty="0" smtClean="0"/>
              <a:t>In the deterministic safety analysis </a:t>
            </a:r>
            <a:r>
              <a:rPr lang="en-GB" altLang="ja-JP" dirty="0"/>
              <a:t>the worst possible</a:t>
            </a:r>
            <a:r>
              <a:rPr lang="en-GB" altLang="ja-JP" noProof="0" dirty="0" smtClean="0"/>
              <a:t> initial and the boundary conditions </a:t>
            </a:r>
            <a:r>
              <a:rPr lang="en-GB" altLang="ja-JP" dirty="0"/>
              <a:t>are chosen </a:t>
            </a:r>
            <a:r>
              <a:rPr lang="en-GB" altLang="ja-JP" noProof="0" dirty="0" smtClean="0"/>
              <a:t>for analysing the scenario following a PIE</a:t>
            </a:r>
            <a:r>
              <a:rPr lang="en-GB" altLang="ja-JP" dirty="0" smtClean="0"/>
              <a:t>. This approach is called as </a:t>
            </a:r>
            <a:r>
              <a:rPr lang="en-GB" altLang="ja-JP" b="1" dirty="0" smtClean="0">
                <a:solidFill>
                  <a:srgbClr val="654A15"/>
                </a:solidFill>
              </a:rPr>
              <a:t>conservative</a:t>
            </a:r>
            <a:r>
              <a:rPr lang="en-GB" altLang="ja-JP" dirty="0" smtClean="0"/>
              <a:t> analysis.</a:t>
            </a:r>
            <a:endParaRPr lang="en-GB" altLang="ja-JP" noProof="0" dirty="0" smtClean="0"/>
          </a:p>
        </p:txBody>
      </p:sp>
      <p:sp>
        <p:nvSpPr>
          <p:cNvPr id="7066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73AB038C-A5A4-446B-AD2F-28B3756DDE3D}" type="slidenum">
              <a:rPr lang="sl-SI" altLang="sl-SI" sz="1200">
                <a:solidFill>
                  <a:srgbClr val="898989"/>
                </a:solidFill>
                <a:cs typeface="Arial" panose="020B0604020202020204" pitchFamily="34" charset="0"/>
              </a:rPr>
              <a:pPr algn="r" eaLnBrk="1" fontAlgn="base" hangingPunct="1"/>
              <a:t>30</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5059571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77FD93F8-763C-4C38-83F3-D990C6118DB7}" type="slidenum">
              <a:rPr lang="en-GB" altLang="sl-SI"/>
              <a:pPr>
                <a:defRPr/>
              </a:pPr>
              <a:t>31</a:t>
            </a:fld>
            <a:endParaRPr lang="en-GB" altLang="sl-SI" dirty="0"/>
          </a:p>
        </p:txBody>
      </p:sp>
      <p:sp>
        <p:nvSpPr>
          <p:cNvPr id="72706" name="Title 1"/>
          <p:cNvSpPr>
            <a:spLocks noGrp="1"/>
          </p:cNvSpPr>
          <p:nvPr>
            <p:ph type="title" idx="4294967295"/>
          </p:nvPr>
        </p:nvSpPr>
        <p:spPr>
          <a:xfrm>
            <a:off x="468644" y="88901"/>
            <a:ext cx="8884444" cy="936625"/>
          </a:xfrm>
        </p:spPr>
        <p:txBody>
          <a:bodyPr/>
          <a:lstStyle/>
          <a:p>
            <a:pPr eaLnBrk="1" fontAlgn="ctr" hangingPunct="1"/>
            <a:r>
              <a:rPr lang="en-GB" altLang="sl-SI" noProof="0" dirty="0" smtClean="0"/>
              <a:t>Classification of Postulated Initiating Events (PIEs) </a:t>
            </a:r>
          </a:p>
        </p:txBody>
      </p:sp>
      <p:sp>
        <p:nvSpPr>
          <p:cNvPr id="72707" name="Content Placeholder 2"/>
          <p:cNvSpPr>
            <a:spLocks noGrp="1"/>
          </p:cNvSpPr>
          <p:nvPr>
            <p:ph idx="4294967295"/>
          </p:nvPr>
        </p:nvSpPr>
        <p:spPr bwMode="auto">
          <a:xfrm>
            <a:off x="195197" y="1417834"/>
            <a:ext cx="9476911" cy="4598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58775" indent="-358775" eaLnBrk="1" hangingPunct="1"/>
            <a:r>
              <a:rPr lang="en-GB" altLang="ja-JP" noProof="0" dirty="0" smtClean="0"/>
              <a:t>It may be useful to </a:t>
            </a:r>
            <a:r>
              <a:rPr lang="en-GB" altLang="ja-JP" b="1" noProof="0" dirty="0" smtClean="0">
                <a:solidFill>
                  <a:srgbClr val="654A15"/>
                </a:solidFill>
              </a:rPr>
              <a:t>classify PIEs</a:t>
            </a:r>
            <a:r>
              <a:rPr lang="en-GB" altLang="ja-JP" noProof="0" dirty="0" smtClean="0"/>
              <a:t> by:</a:t>
            </a:r>
          </a:p>
          <a:p>
            <a:pPr marL="719138" lvl="1" indent="-358775" eaLnBrk="1" hangingPunct="1"/>
            <a:r>
              <a:rPr lang="en-GB" altLang="ja-JP" b="1" dirty="0" smtClean="0">
                <a:solidFill>
                  <a:srgbClr val="654A15"/>
                </a:solidFill>
              </a:rPr>
              <a:t>frequency</a:t>
            </a:r>
            <a:r>
              <a:rPr lang="hu-HU" altLang="ja-JP" b="1" noProof="0" dirty="0" smtClean="0">
                <a:solidFill>
                  <a:srgbClr val="654A15"/>
                </a:solidFill>
              </a:rPr>
              <a:t>: </a:t>
            </a:r>
            <a:r>
              <a:rPr lang="en-GB" altLang="ja-JP" noProof="0" dirty="0" smtClean="0"/>
              <a:t>they shall be considered to lead to an anticipated operational occurrence event (AOO), a design basis accident (DBA), or to a design extension condition (DEC). </a:t>
            </a:r>
          </a:p>
          <a:p>
            <a:pPr marL="719138" lvl="1" indent="-358775" eaLnBrk="1" hangingPunct="1"/>
            <a:r>
              <a:rPr lang="en-GB" altLang="ja-JP" b="1" noProof="0" dirty="0" smtClean="0">
                <a:solidFill>
                  <a:srgbClr val="654A15"/>
                </a:solidFill>
              </a:rPr>
              <a:t>the initial mode of operation: </a:t>
            </a:r>
            <a:r>
              <a:rPr lang="en-GB" altLang="ja-JP" noProof="0" dirty="0" smtClean="0"/>
              <a:t>the event may occur during power operation, shutdown, refuelling, or other plant operating condition.</a:t>
            </a:r>
          </a:p>
          <a:p>
            <a:pPr marL="719138" lvl="1" indent="-358775" eaLnBrk="1" hangingPunct="1"/>
            <a:r>
              <a:rPr lang="en-GB" altLang="ja-JP" b="1" noProof="0" dirty="0" smtClean="0">
                <a:solidFill>
                  <a:srgbClr val="654A15"/>
                </a:solidFill>
              </a:rPr>
              <a:t>the kind of failure</a:t>
            </a:r>
            <a:r>
              <a:rPr lang="en-GB" altLang="ja-JP" noProof="0" dirty="0" smtClean="0"/>
              <a:t>: the </a:t>
            </a:r>
            <a:r>
              <a:rPr lang="en-GB" altLang="ja-JP" dirty="0" smtClean="0"/>
              <a:t>event</a:t>
            </a:r>
            <a:r>
              <a:rPr lang="en-GB" altLang="ja-JP" noProof="0" dirty="0" smtClean="0"/>
              <a:t> may be a leak on either in the primary or in the secondary circuit; it may be some function loss, or unexpected excursion from within the boundaries of the operational limits and conditions; reactivity anomaly; electric failure; etc.</a:t>
            </a:r>
          </a:p>
          <a:p>
            <a:pPr marL="719138" lvl="1" indent="-358775" eaLnBrk="1" hangingPunct="1"/>
            <a:r>
              <a:rPr lang="en-GB" altLang="ja-JP" b="1" dirty="0" smtClean="0">
                <a:solidFill>
                  <a:srgbClr val="654A15"/>
                </a:solidFill>
              </a:rPr>
              <a:t>the effect of the failure: </a:t>
            </a:r>
            <a:r>
              <a:rPr lang="en-GB" altLang="ja-JP" dirty="0" smtClean="0"/>
              <a:t>increase of decrease of the heat removal from the reactor; increase or decrease the primary coolant volume; etc.</a:t>
            </a:r>
          </a:p>
          <a:p>
            <a:pPr marL="719138" lvl="1" indent="-358775" eaLnBrk="1" hangingPunct="1"/>
            <a:r>
              <a:rPr lang="en-GB" altLang="ja-JP" b="1" noProof="0" dirty="0" smtClean="0">
                <a:solidFill>
                  <a:srgbClr val="654A15"/>
                </a:solidFill>
              </a:rPr>
              <a:t>the main system involved: </a:t>
            </a:r>
            <a:r>
              <a:rPr lang="en-GB" altLang="ja-JP" noProof="0" dirty="0" smtClean="0"/>
              <a:t>the reactor; the spent fuel pool; transportation cask; spent fuel storage facility; etc. </a:t>
            </a:r>
          </a:p>
          <a:p>
            <a:pPr marL="719138" lvl="1" indent="-358775" eaLnBrk="1" hangingPunct="1"/>
            <a:r>
              <a:rPr lang="en-GB" altLang="ja-JP" b="1" dirty="0" smtClean="0">
                <a:solidFill>
                  <a:srgbClr val="654A15"/>
                </a:solidFill>
              </a:rPr>
              <a:t>the initiating cause, hazard: </a:t>
            </a:r>
            <a:r>
              <a:rPr lang="en-GB" altLang="ja-JP" dirty="0" smtClean="0"/>
              <a:t>internal hazard (internal fire, flooding, break, etc.); external hazard (of natural or of human origin), </a:t>
            </a:r>
            <a:endParaRPr lang="en-GB" altLang="ja-JP" noProof="0" dirty="0" smtClean="0"/>
          </a:p>
        </p:txBody>
      </p:sp>
      <p:sp>
        <p:nvSpPr>
          <p:cNvPr id="7270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1DE5396A-E863-435D-A56C-A9F492AF6733}" type="slidenum">
              <a:rPr lang="sl-SI" altLang="sl-SI" sz="1200">
                <a:solidFill>
                  <a:srgbClr val="898989"/>
                </a:solidFill>
                <a:cs typeface="Arial" panose="020B0604020202020204" pitchFamily="34" charset="0"/>
              </a:rPr>
              <a:pPr algn="r" eaLnBrk="1" fontAlgn="base" hangingPunct="1"/>
              <a:t>31</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106628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98FA9CEC-DDC4-4440-81E4-3AD507E2E78D}" type="slidenum">
              <a:rPr lang="en-GB" altLang="sl-SI"/>
              <a:pPr>
                <a:defRPr/>
              </a:pPr>
              <a:t>32</a:t>
            </a:fld>
            <a:endParaRPr lang="en-GB" altLang="sl-SI" dirty="0"/>
          </a:p>
        </p:txBody>
      </p:sp>
      <p:sp>
        <p:nvSpPr>
          <p:cNvPr id="74754" name="Title 1"/>
          <p:cNvSpPr>
            <a:spLocks noGrp="1"/>
          </p:cNvSpPr>
          <p:nvPr>
            <p:ph type="title" idx="4294967295"/>
          </p:nvPr>
        </p:nvSpPr>
        <p:spPr/>
        <p:txBody>
          <a:bodyPr/>
          <a:lstStyle/>
          <a:p>
            <a:pPr eaLnBrk="1" fontAlgn="ctr" hangingPunct="1"/>
            <a:r>
              <a:rPr lang="en-GB" altLang="sl-SI" noProof="0" dirty="0" smtClean="0">
                <a:solidFill>
                  <a:srgbClr val="0070C0"/>
                </a:solidFill>
              </a:rPr>
              <a:t>Categorization according to the causes of the PIEs </a:t>
            </a:r>
          </a:p>
        </p:txBody>
      </p:sp>
      <p:sp>
        <p:nvSpPr>
          <p:cNvPr id="74755" name="Content Placeholder 2"/>
          <p:cNvSpPr>
            <a:spLocks noGrp="1"/>
          </p:cNvSpPr>
          <p:nvPr>
            <p:ph idx="4294967295"/>
          </p:nvPr>
        </p:nvSpPr>
        <p:spPr bwMode="auto">
          <a:xfrm>
            <a:off x="347398" y="1412875"/>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p>
            <a:pPr marL="358775" indent="-358775" eaLnBrk="1" hangingPunct="1"/>
            <a:endParaRPr lang="en-GB" altLang="ja-JP" noProof="0" dirty="0" smtClean="0"/>
          </a:p>
          <a:p>
            <a:pPr marL="358775" indent="-358775"/>
            <a:r>
              <a:rPr lang="en-GB" altLang="ja-JP" noProof="0" dirty="0" smtClean="0"/>
              <a:t>In general, </a:t>
            </a:r>
            <a:r>
              <a:rPr lang="en-GB" altLang="ja-JP" dirty="0" smtClean="0"/>
              <a:t>the </a:t>
            </a:r>
            <a:r>
              <a:rPr lang="en-GB" altLang="ja-JP" dirty="0"/>
              <a:t>originating cause </a:t>
            </a:r>
            <a:r>
              <a:rPr lang="en-GB" altLang="ja-JP" dirty="0" smtClean="0"/>
              <a:t>of a </a:t>
            </a:r>
            <a:r>
              <a:rPr lang="en-GB" altLang="ja-JP" noProof="0" dirty="0" smtClean="0"/>
              <a:t>PIE </a:t>
            </a:r>
            <a:r>
              <a:rPr lang="en-GB" altLang="ja-JP" dirty="0" smtClean="0"/>
              <a:t>is not considered in the analysis. It is just assumed that e.g. some critical pump has stopped or a given pipeline broke. </a:t>
            </a:r>
          </a:p>
          <a:p>
            <a:pPr marL="358775" indent="-358775" eaLnBrk="1" hangingPunct="1"/>
            <a:r>
              <a:rPr lang="en-GB" altLang="ja-JP" dirty="0" smtClean="0"/>
              <a:t>The PIE-s are by their nature always internal, because some failure of one or more safety critical systems is postulated. </a:t>
            </a:r>
          </a:p>
          <a:p>
            <a:pPr marL="358775" indent="-358775" eaLnBrk="1" hangingPunct="1"/>
            <a:r>
              <a:rPr lang="en-GB" altLang="ja-JP" dirty="0" smtClean="0"/>
              <a:t>There is, however, a single specific PIE, namely: </a:t>
            </a:r>
            <a:r>
              <a:rPr lang="en-GB" altLang="ja-JP" b="1" dirty="0" smtClean="0"/>
              <a:t>the loss of off-site power</a:t>
            </a:r>
            <a:r>
              <a:rPr lang="en-GB" altLang="ja-JP" dirty="0" smtClean="0"/>
              <a:t>, when an external cause is assumed, which affects several internal equipment simultaneously. </a:t>
            </a:r>
          </a:p>
          <a:p>
            <a:pPr marL="0" indent="0" eaLnBrk="1" hangingPunct="1">
              <a:buNone/>
            </a:pPr>
            <a:endParaRPr lang="en-GB" altLang="ja-JP" b="1" noProof="0" dirty="0" smtClean="0"/>
          </a:p>
          <a:p>
            <a:pPr marL="358775" indent="-358775" eaLnBrk="1" hangingPunct="1"/>
            <a:endParaRPr lang="en-GB" altLang="ja-JP" b="1" noProof="0" dirty="0" smtClean="0">
              <a:solidFill>
                <a:srgbClr val="654A15"/>
              </a:solidFill>
            </a:endParaRPr>
          </a:p>
          <a:p>
            <a:pPr marL="358775" indent="-358775" eaLnBrk="1" hangingPunct="1"/>
            <a:endParaRPr lang="en-GB" altLang="ja-JP" noProof="0" dirty="0" smtClean="0"/>
          </a:p>
          <a:p>
            <a:pPr marL="358775" indent="-358775" eaLnBrk="1" hangingPunct="1"/>
            <a:endParaRPr lang="en-GB" altLang="ja-JP" noProof="0" dirty="0" smtClean="0"/>
          </a:p>
          <a:p>
            <a:pPr marL="719138" lvl="1" indent="-358775" eaLnBrk="1" hangingPunct="1"/>
            <a:endParaRPr lang="en-GB" altLang="ja-JP" sz="2000" noProof="0" dirty="0" smtClean="0"/>
          </a:p>
        </p:txBody>
      </p:sp>
      <p:sp>
        <p:nvSpPr>
          <p:cNvPr id="7475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18659E81-8EE9-41E8-B97D-E3413CAD5AFE}" type="slidenum">
              <a:rPr lang="sl-SI" altLang="sl-SI" sz="1200">
                <a:solidFill>
                  <a:srgbClr val="898989"/>
                </a:solidFill>
                <a:cs typeface="Arial" panose="020B0604020202020204" pitchFamily="34" charset="0"/>
              </a:rPr>
              <a:pPr algn="r" eaLnBrk="1" fontAlgn="base" hangingPunct="1"/>
              <a:t>32</a:t>
            </a:fld>
            <a:endParaRPr lang="sl-SI" altLang="sl-SI" sz="1200" dirty="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7716353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GB" dirty="0" smtClean="0"/>
              <a:t>Internal causes of PIEs</a:t>
            </a:r>
            <a:endParaRPr lang="hu-HU" dirty="0"/>
          </a:p>
        </p:txBody>
      </p:sp>
      <p:sp>
        <p:nvSpPr>
          <p:cNvPr id="3" name="Tartalom helye 2"/>
          <p:cNvSpPr>
            <a:spLocks noGrp="1"/>
          </p:cNvSpPr>
          <p:nvPr>
            <p:ph idx="1"/>
          </p:nvPr>
        </p:nvSpPr>
        <p:spPr>
          <a:xfrm>
            <a:off x="647646" y="1089062"/>
            <a:ext cx="8543925" cy="3965824"/>
          </a:xfrm>
        </p:spPr>
        <p:txBody>
          <a:bodyPr>
            <a:normAutofit fontScale="70000" lnSpcReduction="20000"/>
          </a:bodyPr>
          <a:lstStyle/>
          <a:p>
            <a:r>
              <a:rPr lang="en-GB" altLang="ja-JP" dirty="0"/>
              <a:t>The internal causes of a PIE may be some conditions </a:t>
            </a:r>
            <a:endParaRPr lang="en-GB" altLang="ja-JP" dirty="0" smtClean="0"/>
          </a:p>
          <a:p>
            <a:pPr lvl="1"/>
            <a:r>
              <a:rPr lang="en-GB" altLang="ja-JP" dirty="0" smtClean="0"/>
              <a:t>created </a:t>
            </a:r>
            <a:r>
              <a:rPr lang="en-GB" altLang="ja-JP" dirty="0"/>
              <a:t>by a failure of a non-safety related system, or </a:t>
            </a:r>
            <a:endParaRPr lang="en-GB" altLang="ja-JP" dirty="0" smtClean="0"/>
          </a:p>
          <a:p>
            <a:pPr lvl="1"/>
            <a:r>
              <a:rPr lang="en-GB" altLang="ja-JP" dirty="0" smtClean="0"/>
              <a:t>undiscovered </a:t>
            </a:r>
            <a:r>
              <a:rPr lang="en-GB" altLang="ja-JP" dirty="0"/>
              <a:t>design or manufacturing fault, or </a:t>
            </a:r>
            <a:endParaRPr lang="en-GB" altLang="ja-JP" dirty="0" smtClean="0"/>
          </a:p>
          <a:p>
            <a:pPr lvl="1"/>
            <a:r>
              <a:rPr lang="en-GB" altLang="ja-JP" dirty="0" smtClean="0"/>
              <a:t>a </a:t>
            </a:r>
            <a:r>
              <a:rPr lang="en-GB" altLang="ja-JP" dirty="0"/>
              <a:t>human failure of the operating personnel, etc. </a:t>
            </a:r>
            <a:endParaRPr lang="en-GB" altLang="ja-JP" dirty="0" smtClean="0"/>
          </a:p>
          <a:p>
            <a:r>
              <a:rPr lang="en-GB" altLang="ja-JP" dirty="0" smtClean="0"/>
              <a:t>Typical internal causes:</a:t>
            </a:r>
          </a:p>
          <a:p>
            <a:pPr lvl="1"/>
            <a:r>
              <a:rPr lang="en-GB" altLang="ja-JP" b="1" dirty="0" smtClean="0">
                <a:solidFill>
                  <a:srgbClr val="654A15"/>
                </a:solidFill>
              </a:rPr>
              <a:t>internal hazards</a:t>
            </a:r>
            <a:r>
              <a:rPr lang="en-GB" altLang="ja-JP" dirty="0" smtClean="0"/>
              <a:t>: flooding</a:t>
            </a:r>
            <a:r>
              <a:rPr lang="en-GB" altLang="ja-JP" dirty="0"/>
              <a:t> </a:t>
            </a:r>
            <a:r>
              <a:rPr lang="en-GB" altLang="ja-JP" dirty="0" smtClean="0"/>
              <a:t>ad fire;</a:t>
            </a:r>
          </a:p>
          <a:p>
            <a:pPr lvl="1"/>
            <a:r>
              <a:rPr lang="en-GB" altLang="ja-JP" dirty="0" smtClean="0"/>
              <a:t>break of some safety related pipeline,</a:t>
            </a:r>
          </a:p>
          <a:p>
            <a:pPr lvl="1"/>
            <a:r>
              <a:rPr lang="en-GB" altLang="ja-JP" dirty="0" smtClean="0"/>
              <a:t>seal failure in a safety related equipment,</a:t>
            </a:r>
          </a:p>
          <a:p>
            <a:pPr lvl="1"/>
            <a:r>
              <a:rPr lang="en-GB" altLang="ja-JP" dirty="0" smtClean="0"/>
              <a:t>stoppage of an active safety related equipment,</a:t>
            </a:r>
          </a:p>
          <a:p>
            <a:pPr lvl="1"/>
            <a:r>
              <a:rPr lang="en-GB" altLang="ja-JP" dirty="0" smtClean="0"/>
              <a:t>spurious activation of a safety function, etc.</a:t>
            </a:r>
            <a:endParaRPr lang="en-GB" altLang="ja-JP" dirty="0"/>
          </a:p>
          <a:p>
            <a:r>
              <a:rPr lang="en-GB" altLang="ja-JP" dirty="0"/>
              <a:t>All of these eventually cause some status change of one or more safety related system, which status change is the actual PIE. </a:t>
            </a:r>
          </a:p>
        </p:txBody>
      </p:sp>
      <p:sp>
        <p:nvSpPr>
          <p:cNvPr id="4" name="Dia számának helye 3"/>
          <p:cNvSpPr>
            <a:spLocks noGrp="1"/>
          </p:cNvSpPr>
          <p:nvPr>
            <p:ph type="sldNum" sz="quarter" idx="10"/>
          </p:nvPr>
        </p:nvSpPr>
        <p:spPr/>
        <p:txBody>
          <a:bodyPr/>
          <a:lstStyle/>
          <a:p>
            <a:pPr>
              <a:defRPr/>
            </a:pPr>
            <a:fld id="{52C45075-6FE3-4915-A878-26075154761B}" type="slidenum">
              <a:rPr lang="en-GB" altLang="sl-SI" smtClean="0"/>
              <a:pPr>
                <a:defRPr/>
              </a:pPr>
              <a:t>33</a:t>
            </a:fld>
            <a:endParaRPr lang="en-GB" altLang="sl-SI"/>
          </a:p>
        </p:txBody>
      </p:sp>
      <p:sp>
        <p:nvSpPr>
          <p:cNvPr id="5" name="Szövegdoboz 4"/>
          <p:cNvSpPr txBox="1"/>
          <p:nvPr/>
        </p:nvSpPr>
        <p:spPr>
          <a:xfrm>
            <a:off x="734602" y="5178176"/>
            <a:ext cx="8470187" cy="646331"/>
          </a:xfrm>
          <a:prstGeom prst="rect">
            <a:avLst/>
          </a:prstGeom>
          <a:solidFill>
            <a:schemeClr val="accent2">
              <a:lumMod val="60000"/>
              <a:lumOff val="40000"/>
            </a:schemeClr>
          </a:solidFill>
        </p:spPr>
        <p:txBody>
          <a:bodyPr wrap="square" rtlCol="0">
            <a:spAutoFit/>
          </a:bodyPr>
          <a:lstStyle/>
          <a:p>
            <a:pPr algn="ctr"/>
            <a:r>
              <a:rPr lang="en-GB" dirty="0" smtClean="0"/>
              <a:t>The safety systems </a:t>
            </a:r>
            <a:r>
              <a:rPr lang="en-GB" dirty="0"/>
              <a:t>shall be designed so that </a:t>
            </a:r>
            <a:r>
              <a:rPr lang="en-GB" dirty="0" smtClean="0"/>
              <a:t>the all safety functions shall maintained in case of </a:t>
            </a:r>
            <a:r>
              <a:rPr lang="en-GB" b="1" dirty="0" smtClean="0"/>
              <a:t>internal </a:t>
            </a:r>
            <a:r>
              <a:rPr lang="en-GB" b="1" dirty="0"/>
              <a:t>hazards </a:t>
            </a:r>
            <a:r>
              <a:rPr lang="en-GB" dirty="0" smtClean="0"/>
              <a:t>considered </a:t>
            </a:r>
            <a:r>
              <a:rPr lang="en-GB" dirty="0"/>
              <a:t>in the design basis. </a:t>
            </a:r>
            <a:endParaRPr lang="hu-HU" dirty="0"/>
          </a:p>
        </p:txBody>
      </p:sp>
      <p:sp>
        <p:nvSpPr>
          <p:cNvPr id="6" name="Dátum helye 5"/>
          <p:cNvSpPr>
            <a:spLocks noGrp="1"/>
          </p:cNvSpPr>
          <p:nvPr>
            <p:ph type="dt" sz="half" idx="10"/>
          </p:nvPr>
        </p:nvSpPr>
        <p:spPr/>
        <p:txBody>
          <a:bodyPr/>
          <a:lstStyle/>
          <a:p>
            <a:pPr algn="ctr"/>
            <a:r>
              <a:rPr lang="hu-HU" smtClean="0"/>
              <a:t>7 - 18 May &amp; 18 - 29 June 2018</a:t>
            </a:r>
            <a:endParaRPr lang="en-US" dirty="0"/>
          </a:p>
        </p:txBody>
      </p:sp>
      <p:sp>
        <p:nvSpPr>
          <p:cNvPr id="7" name="Élőláb helye 6"/>
          <p:cNvSpPr>
            <a:spLocks noGrp="1"/>
          </p:cNvSpPr>
          <p:nvPr>
            <p:ph type="ftr" sz="quarter" idx="11"/>
          </p:nvPr>
        </p:nvSpPr>
        <p:spPr/>
        <p:txBody>
          <a:bodyPr/>
          <a:lstStyle/>
          <a:p>
            <a:pPr algn="l"/>
            <a:r>
              <a:rPr lang="en-US" smtClean="0"/>
              <a:t>Module 6 - DSA</a:t>
            </a:r>
            <a:endParaRPr lang="en-US" dirty="0"/>
          </a:p>
        </p:txBody>
      </p:sp>
    </p:spTree>
    <p:extLst>
      <p:ext uri="{BB962C8B-B14F-4D97-AF65-F5344CB8AC3E}">
        <p14:creationId xmlns:p14="http://schemas.microsoft.com/office/powerpoint/2010/main" val="775347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4601F3DE-B65E-4728-8929-9E76DB257240}" type="slidenum">
              <a:rPr lang="en-GB" altLang="sl-SI"/>
              <a:pPr>
                <a:defRPr/>
              </a:pPr>
              <a:t>34</a:t>
            </a:fld>
            <a:endParaRPr lang="en-GB" altLang="sl-SI" dirty="0"/>
          </a:p>
        </p:txBody>
      </p:sp>
      <p:sp>
        <p:nvSpPr>
          <p:cNvPr id="78850" name="Title 1"/>
          <p:cNvSpPr>
            <a:spLocks noGrp="1"/>
          </p:cNvSpPr>
          <p:nvPr>
            <p:ph type="title" idx="4294967295"/>
          </p:nvPr>
        </p:nvSpPr>
        <p:spPr/>
        <p:txBody>
          <a:bodyPr/>
          <a:lstStyle/>
          <a:p>
            <a:pPr eaLnBrk="1" fontAlgn="ctr" hangingPunct="1"/>
            <a:r>
              <a:rPr lang="en-GB" altLang="sl-SI" dirty="0" smtClean="0"/>
              <a:t>External hazards, external causes of PIEs</a:t>
            </a:r>
            <a:endParaRPr lang="en-GB" altLang="sl-SI" noProof="0" dirty="0" smtClean="0"/>
          </a:p>
        </p:txBody>
      </p:sp>
      <p:sp>
        <p:nvSpPr>
          <p:cNvPr id="78851" name="Content Placeholder 2"/>
          <p:cNvSpPr>
            <a:spLocks noGrp="1"/>
          </p:cNvSpPr>
          <p:nvPr>
            <p:ph idx="4294967295"/>
          </p:nvPr>
        </p:nvSpPr>
        <p:spPr bwMode="auto">
          <a:xfrm>
            <a:off x="374915" y="1438275"/>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58775" indent="-358775" eaLnBrk="1" hangingPunct="1"/>
            <a:r>
              <a:rPr lang="en-GB" altLang="ja-JP" b="1" noProof="0" dirty="0" smtClean="0">
                <a:solidFill>
                  <a:srgbClr val="654A15"/>
                </a:solidFill>
              </a:rPr>
              <a:t>External events</a:t>
            </a:r>
            <a:r>
              <a:rPr lang="en-GB" altLang="ja-JP" b="1" noProof="0" dirty="0" smtClean="0"/>
              <a:t> </a:t>
            </a:r>
            <a:r>
              <a:rPr lang="en-GB" altLang="ja-JP" noProof="0" dirty="0" smtClean="0"/>
              <a:t>are usually considered to arise from outside the plant and to include both natural and human-caused events. </a:t>
            </a:r>
          </a:p>
          <a:p>
            <a:pPr marL="358775" indent="-358775" eaLnBrk="1" hangingPunct="1"/>
            <a:endParaRPr lang="en-GB" altLang="ja-JP" noProof="0" dirty="0" smtClean="0"/>
          </a:p>
          <a:p>
            <a:pPr marL="358775" indent="-358775" eaLnBrk="1" hangingPunct="1"/>
            <a:r>
              <a:rPr lang="en-GB" altLang="ja-JP" noProof="0" dirty="0" smtClean="0"/>
              <a:t>The external events can lead to an internal initiating event by changing the status (e.g. disabling) of one or more safety equipment. </a:t>
            </a:r>
          </a:p>
          <a:p>
            <a:pPr marL="358775" indent="-358775" eaLnBrk="1" hangingPunct="1"/>
            <a:r>
              <a:rPr lang="en-GB" altLang="ja-JP" noProof="0" dirty="0" smtClean="0"/>
              <a:t>Typical external events include:</a:t>
            </a:r>
          </a:p>
          <a:p>
            <a:pPr marL="719138" lvl="1" indent="-358775" eaLnBrk="1" hangingPunct="1"/>
            <a:r>
              <a:rPr lang="en-GB" altLang="ja-JP" noProof="0" dirty="0" smtClean="0"/>
              <a:t>Earthquakes,</a:t>
            </a:r>
          </a:p>
          <a:p>
            <a:pPr marL="719138" lvl="1" indent="-358775" eaLnBrk="1" hangingPunct="1"/>
            <a:r>
              <a:rPr lang="en-GB" altLang="ja-JP" noProof="0" dirty="0" smtClean="0"/>
              <a:t>Tornadoes, hurricanes, cyclones, fires, high or low temperature, extreme snowfall and other severe weather conditions,</a:t>
            </a:r>
          </a:p>
          <a:p>
            <a:pPr marL="719138" lvl="1" indent="-358775" eaLnBrk="1" hangingPunct="1"/>
            <a:r>
              <a:rPr lang="en-GB" altLang="ja-JP" noProof="0" dirty="0" smtClean="0"/>
              <a:t>Flooding,</a:t>
            </a:r>
          </a:p>
          <a:p>
            <a:pPr marL="719138" lvl="1" indent="-358775" eaLnBrk="1" hangingPunct="1"/>
            <a:r>
              <a:rPr lang="en-GB" altLang="ja-JP" noProof="0" dirty="0" smtClean="0"/>
              <a:t>Aircraft crashes, external fires, explosions or the release of hazardous materials.</a:t>
            </a:r>
          </a:p>
        </p:txBody>
      </p:sp>
      <p:sp>
        <p:nvSpPr>
          <p:cNvPr id="7885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0000BC21-DA61-4893-B34F-708DD87ECAA7}" type="slidenum">
              <a:rPr lang="sl-SI" altLang="sl-SI" sz="1200">
                <a:solidFill>
                  <a:srgbClr val="898989"/>
                </a:solidFill>
                <a:cs typeface="Arial" panose="020B0604020202020204" pitchFamily="34" charset="0"/>
              </a:rPr>
              <a:pPr algn="r" eaLnBrk="1" fontAlgn="base" hangingPunct="1"/>
              <a:t>34</a:t>
            </a:fld>
            <a:endParaRPr lang="sl-SI" altLang="sl-SI" sz="1200" dirty="0">
              <a:solidFill>
                <a:srgbClr val="898989"/>
              </a:solidFill>
              <a:cs typeface="Arial" panose="020B0604020202020204" pitchFamily="34" charset="0"/>
            </a:endParaRPr>
          </a:p>
        </p:txBody>
      </p:sp>
      <p:sp>
        <p:nvSpPr>
          <p:cNvPr id="6" name="Szövegdoboz 5"/>
          <p:cNvSpPr txBox="1"/>
          <p:nvPr/>
        </p:nvSpPr>
        <p:spPr>
          <a:xfrm>
            <a:off x="734600" y="5787091"/>
            <a:ext cx="8470187" cy="646331"/>
          </a:xfrm>
          <a:prstGeom prst="rect">
            <a:avLst/>
          </a:prstGeom>
          <a:solidFill>
            <a:schemeClr val="accent2">
              <a:lumMod val="60000"/>
              <a:lumOff val="40000"/>
            </a:schemeClr>
          </a:solidFill>
        </p:spPr>
        <p:txBody>
          <a:bodyPr wrap="square" rtlCol="0">
            <a:spAutoFit/>
          </a:bodyPr>
          <a:lstStyle/>
          <a:p>
            <a:pPr algn="ctr"/>
            <a:r>
              <a:rPr lang="en-GB" dirty="0" smtClean="0"/>
              <a:t>The safety systems </a:t>
            </a:r>
            <a:r>
              <a:rPr lang="en-GB" dirty="0"/>
              <a:t>shall be designed so that </a:t>
            </a:r>
            <a:r>
              <a:rPr lang="en-GB" dirty="0" smtClean="0"/>
              <a:t>all safety functions shall maintained in case of </a:t>
            </a:r>
            <a:r>
              <a:rPr lang="en-GB" b="1" dirty="0" smtClean="0"/>
              <a:t>external hazards </a:t>
            </a:r>
            <a:r>
              <a:rPr lang="en-GB" dirty="0" smtClean="0"/>
              <a:t>of the magnitude considered </a:t>
            </a:r>
            <a:r>
              <a:rPr lang="en-GB" dirty="0"/>
              <a:t>in the design basis. </a:t>
            </a:r>
            <a:endParaRPr lang="hu-HU" dirty="0"/>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7890300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1B40782C-BDAD-461A-92EA-DF7A93995C81}" type="slidenum">
              <a:rPr lang="en-GB" altLang="sl-SI"/>
              <a:pPr>
                <a:defRPr/>
              </a:pPr>
              <a:t>35</a:t>
            </a:fld>
            <a:endParaRPr lang="en-GB" altLang="sl-SI" dirty="0"/>
          </a:p>
        </p:txBody>
      </p:sp>
      <p:sp>
        <p:nvSpPr>
          <p:cNvPr id="76802" name="Title 1"/>
          <p:cNvSpPr>
            <a:spLocks noGrp="1"/>
          </p:cNvSpPr>
          <p:nvPr>
            <p:ph type="title" idx="4294967295"/>
          </p:nvPr>
        </p:nvSpPr>
        <p:spPr/>
        <p:txBody>
          <a:bodyPr/>
          <a:lstStyle/>
          <a:p>
            <a:pPr eaLnBrk="1" fontAlgn="ctr" hangingPunct="1"/>
            <a:r>
              <a:rPr lang="en-GB" altLang="sl-SI" noProof="0" dirty="0" smtClean="0"/>
              <a:t>Categorisation of PIEs </a:t>
            </a:r>
          </a:p>
        </p:txBody>
      </p:sp>
      <p:sp>
        <p:nvSpPr>
          <p:cNvPr id="76803" name="Content Placeholder 2"/>
          <p:cNvSpPr>
            <a:spLocks noGrp="1"/>
          </p:cNvSpPr>
          <p:nvPr>
            <p:ph idx="4294967295"/>
          </p:nvPr>
        </p:nvSpPr>
        <p:spPr bwMode="auto">
          <a:xfrm>
            <a:off x="390750" y="1293902"/>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58775" indent="-358775" eaLnBrk="1" hangingPunct="1"/>
            <a:endParaRPr lang="en-GB" altLang="ja-JP" sz="2400" noProof="0" dirty="0" smtClean="0"/>
          </a:p>
          <a:p>
            <a:pPr marL="358775" indent="-358775" eaLnBrk="1" hangingPunct="1"/>
            <a:r>
              <a:rPr lang="en-GB" altLang="ja-JP" noProof="0" dirty="0" smtClean="0"/>
              <a:t>They usually fit into one of the following </a:t>
            </a:r>
            <a:r>
              <a:rPr lang="en-GB" altLang="ja-JP" b="1" noProof="0" dirty="0" smtClean="0">
                <a:solidFill>
                  <a:srgbClr val="654A15"/>
                </a:solidFill>
              </a:rPr>
              <a:t>categories</a:t>
            </a:r>
            <a:r>
              <a:rPr lang="en-GB" altLang="ja-JP" sz="2400" noProof="0" dirty="0" smtClean="0">
                <a:solidFill>
                  <a:srgbClr val="654A15"/>
                </a:solidFill>
              </a:rPr>
              <a:t>:</a:t>
            </a:r>
          </a:p>
          <a:p>
            <a:pPr marL="719138" lvl="1" indent="-358775" eaLnBrk="1" hangingPunct="1"/>
            <a:r>
              <a:rPr lang="en-GB" altLang="ja-JP" noProof="0" dirty="0" smtClean="0"/>
              <a:t>Increase or decrease in heat removal from the reactor coolant system,</a:t>
            </a:r>
          </a:p>
          <a:p>
            <a:pPr marL="719138" lvl="1" indent="-358775" eaLnBrk="1" hangingPunct="1"/>
            <a:r>
              <a:rPr lang="en-GB" altLang="ja-JP" noProof="0" dirty="0" smtClean="0"/>
              <a:t>Increase or decrease in the reactor coolant flow,</a:t>
            </a:r>
          </a:p>
          <a:p>
            <a:pPr marL="719138" lvl="1" indent="-358775" eaLnBrk="1" hangingPunct="1"/>
            <a:r>
              <a:rPr lang="en-GB" altLang="ja-JP" noProof="0" dirty="0" smtClean="0"/>
              <a:t>Increase or decrease in reactor coolant system pressure,</a:t>
            </a:r>
          </a:p>
          <a:p>
            <a:pPr marL="719138" lvl="1" indent="-358775" eaLnBrk="1" hangingPunct="1"/>
            <a:r>
              <a:rPr lang="en-GB" altLang="ja-JP" noProof="0" dirty="0" smtClean="0"/>
              <a:t>Increase or decrease in reactor coolant inventory, including failures in the primary coolant pressure boundary,</a:t>
            </a:r>
          </a:p>
          <a:p>
            <a:pPr marL="719138" lvl="1" indent="-358775" eaLnBrk="1" hangingPunct="1"/>
            <a:r>
              <a:rPr lang="en-GB" altLang="ja-JP" noProof="0" dirty="0" smtClean="0"/>
              <a:t>Reactivity and power distribution anomalies causing changes in core power operation. </a:t>
            </a:r>
          </a:p>
          <a:p>
            <a:pPr marL="358775" indent="-358775" eaLnBrk="1" hangingPunct="1"/>
            <a:r>
              <a:rPr lang="en-GB" altLang="ja-JP" noProof="0" dirty="0" smtClean="0"/>
              <a:t>In addition, events which cause the </a:t>
            </a:r>
            <a:r>
              <a:rPr lang="en-GB" altLang="ja-JP" b="1" noProof="0" dirty="0" smtClean="0">
                <a:solidFill>
                  <a:srgbClr val="654A15"/>
                </a:solidFill>
              </a:rPr>
              <a:t>release of radionuclide</a:t>
            </a:r>
            <a:r>
              <a:rPr lang="en-GB" altLang="ja-JP" b="1" noProof="0" dirty="0" smtClean="0"/>
              <a:t> </a:t>
            </a:r>
            <a:r>
              <a:rPr lang="en-GB" altLang="ja-JP" noProof="0" dirty="0" smtClean="0"/>
              <a:t>from a system or component, which do not necessarily fit into one of the above categories, should be considered.</a:t>
            </a:r>
          </a:p>
        </p:txBody>
      </p:sp>
      <p:sp>
        <p:nvSpPr>
          <p:cNvPr id="7680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A43F5891-3EC7-4B61-B7F6-70CEB2570608}" type="slidenum">
              <a:rPr lang="sl-SI" altLang="sl-SI" sz="1200">
                <a:solidFill>
                  <a:srgbClr val="898989"/>
                </a:solidFill>
                <a:cs typeface="Arial" panose="020B0604020202020204" pitchFamily="34" charset="0"/>
              </a:rPr>
              <a:pPr algn="r" eaLnBrk="1" fontAlgn="base" hangingPunct="1"/>
              <a:t>35</a:t>
            </a:fld>
            <a:endParaRPr lang="sl-SI" altLang="sl-SI" sz="1200" dirty="0">
              <a:solidFill>
                <a:srgbClr val="898989"/>
              </a:solidFill>
              <a:cs typeface="Arial" panose="020B0604020202020204" pitchFamily="34" charset="0"/>
            </a:endParaRPr>
          </a:p>
        </p:txBody>
      </p:sp>
      <p:sp>
        <p:nvSpPr>
          <p:cNvPr id="6" name="Szövegdoboz 5"/>
          <p:cNvSpPr txBox="1"/>
          <p:nvPr/>
        </p:nvSpPr>
        <p:spPr>
          <a:xfrm>
            <a:off x="734600" y="5973900"/>
            <a:ext cx="8470187" cy="369332"/>
          </a:xfrm>
          <a:prstGeom prst="rect">
            <a:avLst/>
          </a:prstGeom>
          <a:solidFill>
            <a:schemeClr val="accent2">
              <a:lumMod val="60000"/>
              <a:lumOff val="40000"/>
            </a:schemeClr>
          </a:solidFill>
        </p:spPr>
        <p:txBody>
          <a:bodyPr wrap="square" rtlCol="0">
            <a:spAutoFit/>
          </a:bodyPr>
          <a:lstStyle/>
          <a:p>
            <a:pPr algn="ctr"/>
            <a:r>
              <a:rPr lang="en-GB" dirty="0" smtClean="0"/>
              <a:t>This is a practical categorization for organizing the deterministic safety analyses.</a:t>
            </a:r>
            <a:endParaRPr lang="hu-HU" dirty="0"/>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989008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5EE4B772-D912-4C12-8833-F2119BF74A0F}" type="slidenum">
              <a:rPr lang="en-GB" altLang="sl-SI"/>
              <a:pPr>
                <a:defRPr/>
              </a:pPr>
              <a:t>36</a:t>
            </a:fld>
            <a:endParaRPr lang="en-GB" altLang="sl-SI" dirty="0"/>
          </a:p>
        </p:txBody>
      </p:sp>
      <p:sp>
        <p:nvSpPr>
          <p:cNvPr id="80899" name="Content Placeholder 2"/>
          <p:cNvSpPr>
            <a:spLocks noGrp="1"/>
          </p:cNvSpPr>
          <p:nvPr>
            <p:ph idx="4294967295"/>
          </p:nvPr>
        </p:nvSpPr>
        <p:spPr bwMode="auto">
          <a:xfrm>
            <a:off x="495300" y="1600201"/>
            <a:ext cx="89154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58775" indent="-358775" eaLnBrk="1" hangingPunct="1"/>
            <a:r>
              <a:rPr lang="en-GB" altLang="ja-JP" noProof="0" dirty="0" smtClean="0"/>
              <a:t>After an initiating event, it is necessary to consider any </a:t>
            </a:r>
            <a:r>
              <a:rPr lang="en-GB" altLang="ja-JP" b="1" noProof="0" dirty="0" smtClean="0">
                <a:solidFill>
                  <a:srgbClr val="654A15"/>
                </a:solidFill>
              </a:rPr>
              <a:t>plant failures that may occur as a result.</a:t>
            </a:r>
            <a:r>
              <a:rPr lang="en-GB" altLang="ja-JP" noProof="0" dirty="0" smtClean="0">
                <a:solidFill>
                  <a:srgbClr val="654A15"/>
                </a:solidFill>
              </a:rPr>
              <a:t> </a:t>
            </a:r>
          </a:p>
          <a:p>
            <a:pPr marL="358775" indent="-358775" eaLnBrk="1" hangingPunct="1"/>
            <a:endParaRPr lang="en-GB" altLang="ja-JP" noProof="0" dirty="0" smtClean="0">
              <a:solidFill>
                <a:srgbClr val="654A15"/>
              </a:solidFill>
            </a:endParaRPr>
          </a:p>
          <a:p>
            <a:pPr marL="358775" indent="-358775" eaLnBrk="1" hangingPunct="1"/>
            <a:r>
              <a:rPr lang="en-GB" altLang="ja-JP" noProof="0" dirty="0" smtClean="0"/>
              <a:t>This leads to the identification of a large number of possible accident sequences and it is not practicable to analyse them all.</a:t>
            </a:r>
          </a:p>
          <a:p>
            <a:pPr marL="358775" indent="-358775" eaLnBrk="1" hangingPunct="1">
              <a:buFont typeface="Arial" panose="020B0604020202020204" pitchFamily="34" charset="0"/>
              <a:buNone/>
            </a:pPr>
            <a:r>
              <a:rPr lang="en-GB" altLang="ja-JP" noProof="0" dirty="0" smtClean="0"/>
              <a:t> </a:t>
            </a:r>
          </a:p>
          <a:p>
            <a:pPr marL="358775" indent="-358775" eaLnBrk="1" hangingPunct="1"/>
            <a:r>
              <a:rPr lang="en-GB" altLang="ja-JP" noProof="0" dirty="0" smtClean="0"/>
              <a:t>It is therefore necessary to identify a limited number of sequences for analysis that bound all the others of the same type.  </a:t>
            </a:r>
          </a:p>
          <a:p>
            <a:pPr marL="358775" indent="-358775" eaLnBrk="1" hangingPunct="1"/>
            <a:endParaRPr lang="en-GB" altLang="ja-JP" noProof="0" dirty="0" smtClean="0"/>
          </a:p>
          <a:p>
            <a:pPr marL="358775" indent="-358775" eaLnBrk="1" hangingPunct="1"/>
            <a:r>
              <a:rPr lang="en-GB" altLang="ja-JP" noProof="0" dirty="0" smtClean="0"/>
              <a:t>These </a:t>
            </a:r>
            <a:r>
              <a:rPr lang="en-GB" altLang="ja-JP" b="1" noProof="0" dirty="0" smtClean="0">
                <a:solidFill>
                  <a:srgbClr val="654A15"/>
                </a:solidFill>
              </a:rPr>
              <a:t>bounding sequences</a:t>
            </a:r>
            <a:r>
              <a:rPr lang="en-GB" altLang="ja-JP" b="1" noProof="0" dirty="0" smtClean="0"/>
              <a:t> </a:t>
            </a:r>
            <a:r>
              <a:rPr lang="en-GB" altLang="ja-JP" noProof="0" dirty="0" smtClean="0"/>
              <a:t>should be chosen so that, of all the sequences in their group, they provide the greatest challenge to the relevant acceptance criteria.</a:t>
            </a:r>
          </a:p>
        </p:txBody>
      </p:sp>
      <p:sp>
        <p:nvSpPr>
          <p:cNvPr id="8090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929A679A-D0C1-4B12-9ACF-8F9713B0AB8B}" type="slidenum">
              <a:rPr lang="sl-SI" altLang="sl-SI" sz="1200">
                <a:solidFill>
                  <a:srgbClr val="898989"/>
                </a:solidFill>
                <a:cs typeface="Arial" panose="020B0604020202020204" pitchFamily="34" charset="0"/>
              </a:rPr>
              <a:pPr algn="r" eaLnBrk="1" fontAlgn="base" hangingPunct="1"/>
              <a:t>36</a:t>
            </a:fld>
            <a:endParaRPr lang="sl-SI" altLang="sl-SI" sz="1200" dirty="0">
              <a:solidFill>
                <a:srgbClr val="898989"/>
              </a:solidFill>
              <a:cs typeface="Arial" panose="020B0604020202020204" pitchFamily="34" charset="0"/>
            </a:endParaRPr>
          </a:p>
        </p:txBody>
      </p:sp>
      <p:sp>
        <p:nvSpPr>
          <p:cNvPr id="2" name="Title 1"/>
          <p:cNvSpPr>
            <a:spLocks noGrp="1"/>
          </p:cNvSpPr>
          <p:nvPr>
            <p:ph type="title"/>
          </p:nvPr>
        </p:nvSpPr>
        <p:spPr/>
        <p:txBody>
          <a:bodyPr/>
          <a:lstStyle/>
          <a:p>
            <a:r>
              <a:rPr lang="en-GB" altLang="sl-SI" dirty="0"/>
              <a:t>Bounding accident sequences and grouping of initiating events</a:t>
            </a:r>
            <a:endParaRPr lang="en-GB" dirty="0"/>
          </a:p>
        </p:txBody>
      </p:sp>
      <p:sp>
        <p:nvSpPr>
          <p:cNvPr id="3" name="Dátum helye 2"/>
          <p:cNvSpPr>
            <a:spLocks noGrp="1"/>
          </p:cNvSpPr>
          <p:nvPr>
            <p:ph type="dt" sz="half" idx="10"/>
          </p:nvPr>
        </p:nvSpPr>
        <p:spPr/>
        <p:txBody>
          <a:bodyPr/>
          <a:lstStyle/>
          <a:p>
            <a:pPr algn="ctr"/>
            <a:r>
              <a:rPr lang="hu-HU" smtClean="0"/>
              <a:t>7 - 18 May &amp; 18 - 29 June 2018</a:t>
            </a:r>
            <a:endParaRPr lang="en-US" dirty="0"/>
          </a:p>
        </p:txBody>
      </p:sp>
      <p:sp>
        <p:nvSpPr>
          <p:cNvPr id="4" name="Élőláb helye 3"/>
          <p:cNvSpPr>
            <a:spLocks noGrp="1"/>
          </p:cNvSpPr>
          <p:nvPr>
            <p:ph type="ftr" sz="quarter" idx="11"/>
          </p:nvPr>
        </p:nvSpPr>
        <p:spPr/>
        <p:txBody>
          <a:bodyPr/>
          <a:lstStyle/>
          <a:p>
            <a:pPr algn="l"/>
            <a:r>
              <a:rPr lang="en-US" smtClean="0"/>
              <a:t>Module 6 - DSA</a:t>
            </a:r>
            <a:endParaRPr lang="en-US" dirty="0"/>
          </a:p>
        </p:txBody>
      </p:sp>
    </p:spTree>
    <p:extLst>
      <p:ext uri="{BB962C8B-B14F-4D97-AF65-F5344CB8AC3E}">
        <p14:creationId xmlns:p14="http://schemas.microsoft.com/office/powerpoint/2010/main" val="12714825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D6EA5F9C-29C3-420A-A789-8F9878F42F23}" type="slidenum">
              <a:rPr lang="en-GB" altLang="sl-SI"/>
              <a:pPr>
                <a:defRPr/>
              </a:pPr>
              <a:t>37</a:t>
            </a:fld>
            <a:endParaRPr lang="en-GB" altLang="sl-SI" dirty="0"/>
          </a:p>
        </p:txBody>
      </p:sp>
      <p:sp>
        <p:nvSpPr>
          <p:cNvPr id="86018" name="Rectangle 4"/>
          <p:cNvSpPr>
            <a:spLocks noChangeArrowheads="1"/>
          </p:cNvSpPr>
          <p:nvPr/>
        </p:nvSpPr>
        <p:spPr bwMode="auto">
          <a:xfrm>
            <a:off x="514801" y="-4370"/>
            <a:ext cx="650370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r>
              <a:rPr lang="en-GB" altLang="sl-SI" sz="2800" dirty="0" smtClean="0">
                <a:solidFill>
                  <a:srgbClr val="003399"/>
                </a:solidFill>
                <a:cs typeface="Arial" panose="020B0604020202020204" pitchFamily="34" charset="0"/>
              </a:rPr>
              <a:t>Grouping </a:t>
            </a:r>
            <a:r>
              <a:rPr lang="en-GB" altLang="sl-SI" sz="2800" dirty="0">
                <a:solidFill>
                  <a:srgbClr val="003399"/>
                </a:solidFill>
                <a:cs typeface="Arial" panose="020B0604020202020204" pitchFamily="34" charset="0"/>
              </a:rPr>
              <a:t>of postulated initiating </a:t>
            </a:r>
            <a:r>
              <a:rPr lang="en-GB" altLang="sl-SI" sz="2800" dirty="0" smtClean="0">
                <a:solidFill>
                  <a:srgbClr val="003399"/>
                </a:solidFill>
                <a:cs typeface="Arial" panose="020B0604020202020204" pitchFamily="34" charset="0"/>
              </a:rPr>
              <a:t>events </a:t>
            </a:r>
            <a:br>
              <a:rPr lang="en-GB" altLang="sl-SI" sz="2800" dirty="0" smtClean="0">
                <a:solidFill>
                  <a:srgbClr val="003399"/>
                </a:solidFill>
                <a:cs typeface="Arial" panose="020B0604020202020204" pitchFamily="34" charset="0"/>
              </a:rPr>
            </a:br>
            <a:r>
              <a:rPr lang="en-GB" altLang="sl-SI" sz="2800" dirty="0" smtClean="0">
                <a:solidFill>
                  <a:srgbClr val="003399"/>
                </a:solidFill>
                <a:cs typeface="Arial" panose="020B0604020202020204" pitchFamily="34" charset="0"/>
              </a:rPr>
              <a:t>according to likelihood</a:t>
            </a:r>
            <a:endParaRPr lang="en-US" altLang="sl-SI" sz="2800" dirty="0">
              <a:solidFill>
                <a:srgbClr val="003399"/>
              </a:solidFill>
              <a:cs typeface="Arial" panose="020B0604020202020204" pitchFamily="34" charset="0"/>
            </a:endParaRPr>
          </a:p>
        </p:txBody>
      </p:sp>
      <p:graphicFrame>
        <p:nvGraphicFramePr>
          <p:cNvPr id="131336" name="Group 264"/>
          <p:cNvGraphicFramePr>
            <a:graphicFrameLocks noGrp="1"/>
          </p:cNvGraphicFramePr>
          <p:nvPr>
            <p:extLst>
              <p:ext uri="{D42A27DB-BD31-4B8C-83A1-F6EECF244321}">
                <p14:modId xmlns:p14="http://schemas.microsoft.com/office/powerpoint/2010/main" val="388602608"/>
              </p:ext>
            </p:extLst>
          </p:nvPr>
        </p:nvGraphicFramePr>
        <p:xfrm>
          <a:off x="199497" y="1181079"/>
          <a:ext cx="9544994" cy="4962637"/>
        </p:xfrm>
        <a:graphic>
          <a:graphicData uri="http://schemas.openxmlformats.org/drawingml/2006/table">
            <a:tbl>
              <a:tblPr/>
              <a:tblGrid>
                <a:gridCol w="2253341"/>
                <a:gridCol w="1111170"/>
                <a:gridCol w="1359888"/>
                <a:gridCol w="2600213"/>
                <a:gridCol w="2220382"/>
              </a:tblGrid>
              <a:tr h="542402">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Occurrence</a:t>
                      </a:r>
                      <a:br>
                        <a:rPr kumimoji="0" lang="en-GB" altLang="sl-SI"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br>
                      <a:r>
                        <a:rPr kumimoji="0" lang="en-GB" altLang="sl-SI"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(1/reactor year)</a:t>
                      </a:r>
                      <a:endPar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24" marB="4572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1" i="0" u="none" strike="noStrike" cap="none" normalizeH="0" baseline="0" noProof="0" dirty="0" err="1" smtClean="0">
                          <a:ln>
                            <a:noFill/>
                          </a:ln>
                          <a:solidFill>
                            <a:schemeClr val="tx1"/>
                          </a:solidFill>
                          <a:effectLst/>
                          <a:latin typeface="Arial" panose="020B0604020202020204" pitchFamily="34" charset="0"/>
                          <a:cs typeface="Arial" panose="020B0604020202020204" pitchFamily="34" charset="0"/>
                        </a:rPr>
                        <a:t>Characte-ristics</a:t>
                      </a:r>
                      <a:endParaRPr kumimoji="0" lang="en-GB" altLang="sl-SI" sz="1400" b="0" i="0" u="none" strike="noStrike" cap="none" normalizeH="0" baseline="0" noProof="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Plant state</a:t>
                      </a:r>
                      <a:endPar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Terminology</a:t>
                      </a:r>
                      <a:endPar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Acceptance criteria</a:t>
                      </a:r>
                      <a:endPar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24" marB="4572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r>
              <a:tr h="999172">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a:t>
                      </a:r>
                      <a:r>
                        <a:rPr kumimoji="0" lang="en-GB" altLang="sl-SI" sz="14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−2</a:t>
                      </a: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 1</a:t>
                      </a:r>
                      <a:b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b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(Expected over the lifetime of the plant)</a:t>
                      </a:r>
                    </a:p>
                  </a:txBody>
                  <a:tcPr marL="99060" marR="99060" marT="45724" marB="4572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Expected</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Anticipated operational occurrences</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Anticipated transients, frequent faults, incidents of moderate frequency, upset or abnormal conditions</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No additional fuel damage</a:t>
                      </a:r>
                    </a:p>
                  </a:txBody>
                  <a:tcPr marL="99060" marR="99060" marT="45724" marB="4572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976045">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a:t>
                      </a:r>
                      <a:r>
                        <a:rPr kumimoji="0" lang="en-GB" altLang="sl-SI" sz="14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−4</a:t>
                      </a:r>
                      <a:r>
                        <a:rPr kumimoji="0" lang="hu-HU" altLang="sl-SI" sz="14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(5)</a:t>
                      </a: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 10</a:t>
                      </a:r>
                      <a:r>
                        <a:rPr kumimoji="0" lang="en-GB" altLang="sl-SI" sz="14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−2</a:t>
                      </a: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r>
                      <a:b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b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(Chance greater than 1% over the lifetime of the plant)</a:t>
                      </a:r>
                    </a:p>
                  </a:txBody>
                  <a:tcPr marL="99060" marR="99060" marT="45724" marB="4572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Possible</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Design basis accidents</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Infrequent incidents, infrequent faults, limiting faults, emergency conditions</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No radiological impact at all or no radiological impact outside the exclusion area</a:t>
                      </a:r>
                    </a:p>
                  </a:txBody>
                  <a:tcPr marL="99060" marR="99060" marT="45724" marB="4572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946989">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a:t>
                      </a:r>
                      <a:r>
                        <a:rPr kumimoji="0" lang="en-GB" altLang="sl-SI" sz="14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−6</a:t>
                      </a: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 10</a:t>
                      </a:r>
                      <a:r>
                        <a:rPr kumimoji="0" lang="en-GB" altLang="sl-SI" sz="14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−4</a:t>
                      </a:r>
                      <a:r>
                        <a:rPr kumimoji="0" lang="hu-HU" altLang="sl-SI" sz="14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(5)</a:t>
                      </a: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r>
                      <a:b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b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(Chance less than 1% over the lifetime of the plant)</a:t>
                      </a:r>
                    </a:p>
                  </a:txBody>
                  <a:tcPr marL="99060" marR="99060" marT="45724" marB="4572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Unlikely</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Design </a:t>
                      </a:r>
                      <a:r>
                        <a:rPr kumimoji="0" lang="en-GB" altLang="sl-SI" sz="1400" b="0" i="0" u="none" strike="noStrike" cap="none" normalizeH="0" baseline="0" noProof="0" dirty="0" smtClean="0">
                          <a:ln>
                            <a:noFill/>
                          </a:ln>
                          <a:solidFill>
                            <a:schemeClr val="tx1"/>
                          </a:solidFill>
                          <a:effectLst/>
                          <a:latin typeface="Arial" panose="020B0604020202020204" pitchFamily="34" charset="0"/>
                          <a:cs typeface="Arial" panose="020B0604020202020204" pitchFamily="34" charset="0"/>
                        </a:rPr>
                        <a:t>extension condition </a:t>
                      </a:r>
                      <a:br>
                        <a:rPr kumimoji="0" lang="en-GB" altLang="sl-SI" sz="1400" b="0" i="0" u="none" strike="noStrike" cap="none" normalizeH="0" baseline="0" noProof="0" dirty="0" smtClean="0">
                          <a:ln>
                            <a:noFill/>
                          </a:ln>
                          <a:solidFill>
                            <a:schemeClr val="tx1"/>
                          </a:solidFill>
                          <a:effectLst/>
                          <a:latin typeface="Arial" panose="020B0604020202020204" pitchFamily="34" charset="0"/>
                          <a:cs typeface="Arial" panose="020B0604020202020204" pitchFamily="34" charset="0"/>
                        </a:rPr>
                      </a:b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w/o fuel melt</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Complex accident</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No or limited radiological consequences outside the exclusion area</a:t>
                      </a:r>
                    </a:p>
                  </a:txBody>
                  <a:tcPr marL="99060" marR="99060" marT="45724" marB="4572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553141">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&lt; 10</a:t>
                      </a:r>
                      <a:r>
                        <a:rPr kumimoji="0" lang="en-GB" altLang="sl-SI" sz="14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−6</a:t>
                      </a: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r>
                      <a:b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b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(Very unlikely to occur)</a:t>
                      </a:r>
                    </a:p>
                  </a:txBody>
                  <a:tcPr marL="99060" marR="99060" marT="45724" marB="4572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Remote</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Design </a:t>
                      </a:r>
                      <a:r>
                        <a:rPr kumimoji="0" lang="en-GB" altLang="sl-SI" sz="1400" b="0" i="0" u="none" strike="noStrike" cap="none" normalizeH="0" baseline="0" noProof="0" dirty="0" smtClean="0">
                          <a:ln>
                            <a:noFill/>
                          </a:ln>
                          <a:solidFill>
                            <a:schemeClr val="tx1"/>
                          </a:solidFill>
                          <a:effectLst/>
                          <a:latin typeface="Arial" panose="020B0604020202020204" pitchFamily="34" charset="0"/>
                          <a:cs typeface="Arial" panose="020B0604020202020204" pitchFamily="34" charset="0"/>
                        </a:rPr>
                        <a:t>extension condition </a:t>
                      </a:r>
                      <a:br>
                        <a:rPr kumimoji="0" lang="en-GB" altLang="sl-SI" sz="1400" b="0" i="0" u="none" strike="noStrike" cap="none" normalizeH="0" baseline="0" noProof="0" dirty="0" smtClean="0">
                          <a:ln>
                            <a:noFill/>
                          </a:ln>
                          <a:solidFill>
                            <a:schemeClr val="tx1"/>
                          </a:solidFill>
                          <a:effectLst/>
                          <a:latin typeface="Arial" panose="020B0604020202020204" pitchFamily="34" charset="0"/>
                          <a:cs typeface="Arial" panose="020B0604020202020204" pitchFamily="34" charset="0"/>
                        </a:rPr>
                      </a:b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with fuel melt</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Severe accident</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Limited environmental impact</a:t>
                      </a:r>
                      <a:b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b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Emergency preparedness</a:t>
                      </a:r>
                    </a:p>
                  </a:txBody>
                  <a:tcPr marL="99060" marR="99060" marT="45724" marB="4572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5531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Practically eliminated </a:t>
                      </a:r>
                      <a:b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b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(&lt; 10</a:t>
                      </a:r>
                      <a:r>
                        <a:rPr kumimoji="0" lang="en-GB" altLang="sl-SI" sz="14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−7</a:t>
                      </a: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
                      </a:r>
                    </a:p>
                  </a:txBody>
                  <a:tcPr marL="99060" marR="99060" marT="45724" marB="4572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Very remote</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Large or early release</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Severe accident with containment failure</a:t>
                      </a:r>
                    </a:p>
                  </a:txBody>
                  <a:tcPr marL="99060" marR="99060"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Emergency preparedness</a:t>
                      </a:r>
                    </a:p>
                  </a:txBody>
                  <a:tcPr marL="99060" marR="99060" marT="45724" marB="4572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r>
            </a:tbl>
          </a:graphicData>
        </a:graphic>
      </p:graphicFrame>
      <p:sp>
        <p:nvSpPr>
          <p:cNvPr id="86057" name="Rectangle 167"/>
          <p:cNvSpPr>
            <a:spLocks noChangeArrowheads="1"/>
          </p:cNvSpPr>
          <p:nvPr/>
        </p:nvSpPr>
        <p:spPr bwMode="auto">
          <a:xfrm>
            <a:off x="0" y="614390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endParaRPr lang="en-US" altLang="sl-SI">
              <a:latin typeface="Calibri" panose="020F050202020403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899569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CDB36CEA-5355-4828-96A4-FA13B064FA94}" type="slidenum">
              <a:rPr lang="en-GB" altLang="sl-SI"/>
              <a:pPr>
                <a:defRPr/>
              </a:pPr>
              <a:t>38</a:t>
            </a:fld>
            <a:endParaRPr lang="en-GB" altLang="sl-SI"/>
          </a:p>
        </p:txBody>
      </p:sp>
      <p:sp>
        <p:nvSpPr>
          <p:cNvPr id="90114" name="Title 1"/>
          <p:cNvSpPr>
            <a:spLocks noGrp="1"/>
          </p:cNvSpPr>
          <p:nvPr>
            <p:ph type="title"/>
          </p:nvPr>
        </p:nvSpPr>
        <p:spPr>
          <a:xfrm>
            <a:off x="495300" y="88901"/>
            <a:ext cx="8884444" cy="936625"/>
          </a:xfrm>
        </p:spPr>
        <p:txBody>
          <a:bodyPr/>
          <a:lstStyle/>
          <a:p>
            <a:pPr eaLnBrk="1" fontAlgn="ctr" hangingPunct="1"/>
            <a:r>
              <a:rPr lang="en-GB" altLang="sl-SI" noProof="0" dirty="0" smtClean="0"/>
              <a:t>Grouping of initiating events when considering radiological releases</a:t>
            </a:r>
          </a:p>
        </p:txBody>
      </p:sp>
      <p:sp>
        <p:nvSpPr>
          <p:cNvPr id="90115" name="Content Placeholder 2"/>
          <p:cNvSpPr>
            <a:spLocks noGrp="1"/>
          </p:cNvSpPr>
          <p:nvPr>
            <p:ph idx="4294967295"/>
          </p:nvPr>
        </p:nvSpPr>
        <p:spPr bwMode="auto">
          <a:xfrm>
            <a:off x="495300" y="1600201"/>
            <a:ext cx="89154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58775" indent="-358775" eaLnBrk="1" hangingPunct="1"/>
            <a:endParaRPr lang="en-GB" altLang="ja-JP" noProof="0" dirty="0" smtClean="0"/>
          </a:p>
          <a:p>
            <a:pPr marL="358775" indent="-358775" eaLnBrk="1" hangingPunct="1"/>
            <a:r>
              <a:rPr lang="en-GB" altLang="ja-JP" noProof="0" dirty="0" smtClean="0"/>
              <a:t>A different grouping of initiating events and transients is more useful when calculating potential </a:t>
            </a:r>
            <a:r>
              <a:rPr lang="en-GB" altLang="ja-JP" b="1" noProof="0" dirty="0" smtClean="0">
                <a:solidFill>
                  <a:srgbClr val="654A15"/>
                </a:solidFill>
              </a:rPr>
              <a:t>releases of radioactive material</a:t>
            </a:r>
            <a:r>
              <a:rPr lang="en-GB" altLang="ja-JP" noProof="0" dirty="0" smtClean="0"/>
              <a:t> to the environment.</a:t>
            </a:r>
          </a:p>
          <a:p>
            <a:pPr marL="358775" indent="-358775" eaLnBrk="1" hangingPunct="1"/>
            <a:endParaRPr lang="en-GB" altLang="ja-JP" noProof="0" dirty="0" smtClean="0"/>
          </a:p>
          <a:p>
            <a:pPr marL="358775" indent="-358775" eaLnBrk="1" hangingPunct="1"/>
            <a:r>
              <a:rPr lang="en-GB" altLang="ja-JP" noProof="0" dirty="0" smtClean="0"/>
              <a:t> In particular, the accidents in which </a:t>
            </a:r>
            <a:r>
              <a:rPr lang="en-GB" altLang="ja-JP" b="1" noProof="0" dirty="0" smtClean="0">
                <a:solidFill>
                  <a:srgbClr val="654A15"/>
                </a:solidFill>
              </a:rPr>
              <a:t>major barriers</a:t>
            </a:r>
            <a:r>
              <a:rPr lang="en-GB" altLang="ja-JP" noProof="0" dirty="0" smtClean="0"/>
              <a:t> such as the containment may be </a:t>
            </a:r>
            <a:r>
              <a:rPr lang="en-GB" altLang="ja-JP" b="1" dirty="0">
                <a:solidFill>
                  <a:srgbClr val="654A15"/>
                </a:solidFill>
              </a:rPr>
              <a:t>i</a:t>
            </a:r>
            <a:r>
              <a:rPr lang="en-GB" altLang="ja-JP" b="1" noProof="0" dirty="0" smtClean="0">
                <a:solidFill>
                  <a:srgbClr val="654A15"/>
                </a:solidFill>
              </a:rPr>
              <a:t>neffective </a:t>
            </a:r>
            <a:r>
              <a:rPr lang="en-GB" altLang="ja-JP" noProof="0" dirty="0" smtClean="0"/>
              <a:t>should be identified and it should be ensured that analyses are performed for these transients. </a:t>
            </a:r>
          </a:p>
          <a:p>
            <a:pPr marL="358775" indent="-358775" eaLnBrk="1" hangingPunct="1"/>
            <a:endParaRPr lang="en-GB" altLang="ja-JP" noProof="0" dirty="0" smtClean="0"/>
          </a:p>
          <a:p>
            <a:pPr marL="358775" indent="-358775" eaLnBrk="1" hangingPunct="1"/>
            <a:r>
              <a:rPr lang="en-GB" altLang="ja-JP" noProof="0" dirty="0" smtClean="0"/>
              <a:t>Examples of such cases include steam generator tube ruptures as postulated initiating events or consequential events, loss of coolant accidents in the auxiliary building and faults that occur when the containment is open during shutdown.</a:t>
            </a:r>
          </a:p>
        </p:txBody>
      </p:sp>
      <p:sp>
        <p:nvSpPr>
          <p:cNvPr id="9011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221A30D8-83E6-4817-97DB-8ACF7EC3347E}" type="slidenum">
              <a:rPr lang="sl-SI" altLang="sl-SI" sz="1200">
                <a:solidFill>
                  <a:srgbClr val="898989"/>
                </a:solidFill>
                <a:cs typeface="Arial" panose="020B0604020202020204" pitchFamily="34" charset="0"/>
              </a:rPr>
              <a:pPr algn="r" eaLnBrk="1" fontAlgn="base" hangingPunct="1"/>
              <a:t>38</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0"/>
          </p:nvPr>
        </p:nvSpPr>
        <p:spPr/>
        <p:txBody>
          <a:bodyPr/>
          <a:lstStyle/>
          <a:p>
            <a:pPr algn="ctr"/>
            <a:r>
              <a:rPr lang="hu-HU" dirty="0" smtClean="0"/>
              <a:t>7 - 18 May &amp; 18 - 29 </a:t>
            </a:r>
            <a:r>
              <a:rPr lang="hu-HU" dirty="0" err="1" smtClean="0"/>
              <a:t>June</a:t>
            </a:r>
            <a:r>
              <a:rPr lang="hu-HU" dirty="0" smtClean="0"/>
              <a:t> 2018</a:t>
            </a:r>
            <a:endParaRPr lang="en-US" dirty="0"/>
          </a:p>
        </p:txBody>
      </p:sp>
      <p:sp>
        <p:nvSpPr>
          <p:cNvPr id="3" name="Élőláb helye 2"/>
          <p:cNvSpPr>
            <a:spLocks noGrp="1"/>
          </p:cNvSpPr>
          <p:nvPr>
            <p:ph type="ftr" sz="quarter" idx="11"/>
          </p:nvPr>
        </p:nvSpPr>
        <p:spPr/>
        <p:txBody>
          <a:bodyPr/>
          <a:lstStyle/>
          <a:p>
            <a:pPr algn="l"/>
            <a:r>
              <a:rPr lang="en-US" smtClean="0"/>
              <a:t>Module 6 - DSA</a:t>
            </a:r>
            <a:endParaRPr lang="en-US" dirty="0"/>
          </a:p>
        </p:txBody>
      </p:sp>
    </p:spTree>
    <p:extLst>
      <p:ext uri="{BB962C8B-B14F-4D97-AF65-F5344CB8AC3E}">
        <p14:creationId xmlns:p14="http://schemas.microsoft.com/office/powerpoint/2010/main" val="8695354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solidFill>
                  <a:srgbClr val="C00000"/>
                </a:solidFill>
              </a:rPr>
              <a:t>Acceptance criteria</a:t>
            </a:r>
            <a:endParaRPr lang="en-US" dirty="0">
              <a:solidFill>
                <a:srgbClr val="C00000"/>
              </a:solidFill>
            </a:endParaRPr>
          </a:p>
        </p:txBody>
      </p:sp>
    </p:spTree>
    <p:extLst>
      <p:ext uri="{BB962C8B-B14F-4D97-AF65-F5344CB8AC3E}">
        <p14:creationId xmlns:p14="http://schemas.microsoft.com/office/powerpoint/2010/main" val="22052478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a:solidFill>
                  <a:srgbClr val="C00000"/>
                </a:solidFill>
              </a:rPr>
              <a:t>Safety assessment – deterministic safety analysis</a:t>
            </a:r>
          </a:p>
        </p:txBody>
      </p:sp>
    </p:spTree>
    <p:extLst>
      <p:ext uri="{BB962C8B-B14F-4D97-AF65-F5344CB8AC3E}">
        <p14:creationId xmlns:p14="http://schemas.microsoft.com/office/powerpoint/2010/main" val="383465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18267A83-6F2C-498A-A322-5532FE176DDB}" type="slidenum">
              <a:rPr lang="en-GB" altLang="sl-SI"/>
              <a:pPr>
                <a:defRPr/>
              </a:pPr>
              <a:t>40</a:t>
            </a:fld>
            <a:endParaRPr lang="en-GB" altLang="sl-SI"/>
          </a:p>
        </p:txBody>
      </p:sp>
      <p:sp>
        <p:nvSpPr>
          <p:cNvPr id="94210" name="Title 1"/>
          <p:cNvSpPr>
            <a:spLocks noGrp="1"/>
          </p:cNvSpPr>
          <p:nvPr>
            <p:ph type="title" idx="4294967295"/>
          </p:nvPr>
        </p:nvSpPr>
        <p:spPr/>
        <p:txBody>
          <a:bodyPr/>
          <a:lstStyle/>
          <a:p>
            <a:pPr eaLnBrk="1" fontAlgn="ctr" hangingPunct="1"/>
            <a:r>
              <a:rPr lang="en-GB" altLang="sl-SI" noProof="0" dirty="0" smtClean="0"/>
              <a:t>ACCEPTANCE CRITERIA</a:t>
            </a:r>
          </a:p>
        </p:txBody>
      </p:sp>
      <p:sp>
        <p:nvSpPr>
          <p:cNvPr id="94211" name="Content Placeholder 2"/>
          <p:cNvSpPr>
            <a:spLocks noGrp="1"/>
          </p:cNvSpPr>
          <p:nvPr>
            <p:ph idx="4294967295"/>
          </p:nvPr>
        </p:nvSpPr>
        <p:spPr bwMode="auto">
          <a:xfrm>
            <a:off x="514219" y="1484313"/>
            <a:ext cx="8884444" cy="3569622"/>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 be able to:</a:t>
            </a:r>
            <a:endParaRPr lang="en-GB" altLang="sl-SI" sz="2200" i="1" noProof="0" dirty="0" smtClean="0"/>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acceptance criteria for deterministic safety analysis.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Distinguish between basic acceptance criteria and derived acceptance criteria.</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State the most widely used derived acceptance criteria for the Emergency Core Cooling Systems for LWRs.</a:t>
            </a:r>
          </a:p>
        </p:txBody>
      </p:sp>
      <p:sp>
        <p:nvSpPr>
          <p:cNvPr id="9421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3D0CD909-91C8-4815-BEFC-390014274151}" type="slidenum">
              <a:rPr lang="sl-SI" altLang="sl-SI" sz="1200">
                <a:solidFill>
                  <a:srgbClr val="898989"/>
                </a:solidFill>
                <a:cs typeface="Arial" panose="020B0604020202020204" pitchFamily="34" charset="0"/>
              </a:rPr>
              <a:pPr algn="r" eaLnBrk="1" fontAlgn="base" hangingPunct="1"/>
              <a:t>40</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9144892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AF5E7762-0125-4079-957C-F859362729DC}" type="slidenum">
              <a:rPr lang="en-GB" altLang="sl-SI"/>
              <a:pPr>
                <a:defRPr/>
              </a:pPr>
              <a:t>41</a:t>
            </a:fld>
            <a:endParaRPr lang="en-GB" altLang="sl-SI"/>
          </a:p>
        </p:txBody>
      </p:sp>
      <p:sp>
        <p:nvSpPr>
          <p:cNvPr id="95234" name="Title 1"/>
          <p:cNvSpPr>
            <a:spLocks noGrp="1"/>
          </p:cNvSpPr>
          <p:nvPr>
            <p:ph type="title"/>
          </p:nvPr>
        </p:nvSpPr>
        <p:spPr>
          <a:xfrm>
            <a:off x="495300" y="188914"/>
            <a:ext cx="8884444" cy="936625"/>
          </a:xfrm>
        </p:spPr>
        <p:txBody>
          <a:bodyPr/>
          <a:lstStyle/>
          <a:p>
            <a:pPr eaLnBrk="1" fontAlgn="ctr" hangingPunct="1"/>
            <a:r>
              <a:rPr lang="en-GB" altLang="sl-SI" noProof="0" dirty="0" smtClean="0"/>
              <a:t>Basic and derived</a:t>
            </a:r>
            <a:r>
              <a:rPr lang="en-GB" altLang="sl-SI" sz="2400" noProof="0" dirty="0" smtClean="0"/>
              <a:t> </a:t>
            </a:r>
            <a:r>
              <a:rPr lang="en-GB" altLang="sl-SI" noProof="0" dirty="0" smtClean="0"/>
              <a:t>acceptance criteria</a:t>
            </a:r>
          </a:p>
        </p:txBody>
      </p:sp>
      <p:sp>
        <p:nvSpPr>
          <p:cNvPr id="95235" name="Content Placeholder 2"/>
          <p:cNvSpPr>
            <a:spLocks noGrp="1"/>
          </p:cNvSpPr>
          <p:nvPr>
            <p:ph idx="4294967295"/>
          </p:nvPr>
        </p:nvSpPr>
        <p:spPr bwMode="auto">
          <a:xfrm>
            <a:off x="495300" y="1600201"/>
            <a:ext cx="89154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58775" indent="-358775" eaLnBrk="1" hangingPunct="1"/>
            <a:r>
              <a:rPr lang="en-GB" altLang="ja-JP" b="1" noProof="0" dirty="0" smtClean="0">
                <a:solidFill>
                  <a:srgbClr val="654A15"/>
                </a:solidFill>
              </a:rPr>
              <a:t>Basic acceptance criteria</a:t>
            </a:r>
            <a:r>
              <a:rPr lang="en-GB" altLang="ja-JP" b="1" noProof="0" dirty="0" smtClean="0"/>
              <a:t> </a:t>
            </a:r>
            <a:r>
              <a:rPr lang="en-GB" altLang="ja-JP" noProof="0" dirty="0" smtClean="0"/>
              <a:t>are usually defined as the limits and conditions that must be met in order to ensure an adequate level of safety: i.e. </a:t>
            </a:r>
            <a:r>
              <a:rPr lang="en-GB" altLang="ja-JP" b="1" noProof="0" dirty="0" smtClean="0">
                <a:solidFill>
                  <a:srgbClr val="654A15"/>
                </a:solidFill>
              </a:rPr>
              <a:t>protecting the people and the environment</a:t>
            </a:r>
            <a:r>
              <a:rPr lang="en-GB" altLang="ja-JP" noProof="0" dirty="0" smtClean="0"/>
              <a:t>.</a:t>
            </a:r>
          </a:p>
          <a:p>
            <a:pPr marL="358775" indent="-358775" eaLnBrk="1" hangingPunct="1"/>
            <a:endParaRPr lang="en-GB" altLang="ja-JP" noProof="0" dirty="0" smtClean="0"/>
          </a:p>
          <a:p>
            <a:pPr marL="358775" indent="-358775" eaLnBrk="1" hangingPunct="1"/>
            <a:r>
              <a:rPr lang="en-GB" altLang="ja-JP" noProof="0" dirty="0" smtClean="0"/>
              <a:t>They are commonly set by a regulatory body. </a:t>
            </a:r>
          </a:p>
          <a:p>
            <a:pPr marL="358775" indent="-358775" eaLnBrk="1" hangingPunct="1"/>
            <a:endParaRPr lang="en-GB" altLang="ja-JP" noProof="0" dirty="0" smtClean="0"/>
          </a:p>
          <a:p>
            <a:pPr marL="358775" indent="-358775" eaLnBrk="1" hangingPunct="1"/>
            <a:r>
              <a:rPr lang="en-GB" altLang="ja-JP" noProof="0" dirty="0" smtClean="0"/>
              <a:t>These criteria are supplemented by other requirements known as acceptance criteria (sometimes termed derived acceptance criteria).</a:t>
            </a:r>
          </a:p>
          <a:p>
            <a:pPr marL="358775" indent="-358775" eaLnBrk="1" hangingPunct="1"/>
            <a:endParaRPr lang="en-GB" altLang="ja-JP" noProof="0" dirty="0" smtClean="0"/>
          </a:p>
          <a:p>
            <a:pPr marL="358775" indent="-358775" eaLnBrk="1" hangingPunct="1"/>
            <a:r>
              <a:rPr lang="en-GB" altLang="ja-JP" noProof="0" dirty="0" smtClean="0"/>
              <a:t>These are  to ensure defence in depth by, for example, preventing the consequential failure of a pressure boundary in an accident.</a:t>
            </a:r>
          </a:p>
        </p:txBody>
      </p:sp>
      <p:sp>
        <p:nvSpPr>
          <p:cNvPr id="9523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6440C1E3-4DB7-42F0-96EE-112889ACABA2}" type="slidenum">
              <a:rPr lang="sl-SI" altLang="sl-SI" sz="1200">
                <a:solidFill>
                  <a:srgbClr val="898989"/>
                </a:solidFill>
                <a:cs typeface="Arial" panose="020B0604020202020204" pitchFamily="34" charset="0"/>
              </a:rPr>
              <a:pPr algn="r" eaLnBrk="1" fontAlgn="base" hangingPunct="1"/>
              <a:t>41</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0"/>
          </p:nvPr>
        </p:nvSpPr>
        <p:spPr/>
        <p:txBody>
          <a:bodyPr/>
          <a:lstStyle/>
          <a:p>
            <a:pPr algn="ctr"/>
            <a:r>
              <a:rPr lang="hu-HU" smtClean="0"/>
              <a:t>7 - 18 May &amp; 18 - 29 June 2018</a:t>
            </a:r>
            <a:endParaRPr lang="en-US" dirty="0"/>
          </a:p>
        </p:txBody>
      </p:sp>
      <p:sp>
        <p:nvSpPr>
          <p:cNvPr id="3" name="Élőláb helye 2"/>
          <p:cNvSpPr>
            <a:spLocks noGrp="1"/>
          </p:cNvSpPr>
          <p:nvPr>
            <p:ph type="ftr" sz="quarter" idx="11"/>
          </p:nvPr>
        </p:nvSpPr>
        <p:spPr/>
        <p:txBody>
          <a:bodyPr/>
          <a:lstStyle/>
          <a:p>
            <a:pPr algn="l"/>
            <a:r>
              <a:rPr lang="en-US" smtClean="0"/>
              <a:t>Module 6 - DSA</a:t>
            </a:r>
            <a:endParaRPr lang="en-US" dirty="0"/>
          </a:p>
        </p:txBody>
      </p:sp>
    </p:spTree>
    <p:extLst>
      <p:ext uri="{BB962C8B-B14F-4D97-AF65-F5344CB8AC3E}">
        <p14:creationId xmlns:p14="http://schemas.microsoft.com/office/powerpoint/2010/main" val="40242642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70E99B8F-AFC7-4BC7-90FA-DB5785FBC143}" type="slidenum">
              <a:rPr lang="en-GB" altLang="sl-SI"/>
              <a:pPr>
                <a:defRPr/>
              </a:pPr>
              <a:t>42</a:t>
            </a:fld>
            <a:endParaRPr lang="en-GB" altLang="sl-SI"/>
          </a:p>
        </p:txBody>
      </p:sp>
      <p:sp>
        <p:nvSpPr>
          <p:cNvPr id="97282" name="Title 1"/>
          <p:cNvSpPr>
            <a:spLocks noGrp="1"/>
          </p:cNvSpPr>
          <p:nvPr>
            <p:ph type="title" idx="4294967295"/>
          </p:nvPr>
        </p:nvSpPr>
        <p:spPr/>
        <p:txBody>
          <a:bodyPr/>
          <a:lstStyle/>
          <a:p>
            <a:pPr eaLnBrk="1" hangingPunct="1"/>
            <a:r>
              <a:rPr lang="en-GB" altLang="sl-SI" noProof="0" dirty="0" smtClean="0"/>
              <a:t>The basic acceptance criteria</a:t>
            </a:r>
          </a:p>
        </p:txBody>
      </p:sp>
      <p:sp>
        <p:nvSpPr>
          <p:cNvPr id="97283" name="Content Placeholder 2"/>
          <p:cNvSpPr>
            <a:spLocks noGrp="1"/>
          </p:cNvSpPr>
          <p:nvPr>
            <p:ph idx="4294967295"/>
          </p:nvPr>
        </p:nvSpPr>
        <p:spPr bwMode="auto">
          <a:xfrm>
            <a:off x="514219" y="14843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58775" indent="-358775" eaLnBrk="1" hangingPunct="1"/>
            <a:endParaRPr lang="en-GB" altLang="ja-JP" noProof="0" dirty="0" smtClean="0"/>
          </a:p>
          <a:p>
            <a:pPr marL="358775" indent="-358775" eaLnBrk="1" hangingPunct="1"/>
            <a:r>
              <a:rPr lang="en-GB" altLang="ja-JP" noProof="0" dirty="0" smtClean="0"/>
              <a:t>To demonstrate the safety of the plant, the following </a:t>
            </a:r>
            <a:r>
              <a:rPr lang="en-GB" altLang="ja-JP" b="1" noProof="0" dirty="0" smtClean="0">
                <a:solidFill>
                  <a:srgbClr val="654A15"/>
                </a:solidFill>
              </a:rPr>
              <a:t>basic acceptance</a:t>
            </a:r>
            <a:r>
              <a:rPr lang="en-GB" altLang="ja-JP" b="1" noProof="0" dirty="0" smtClean="0"/>
              <a:t> </a:t>
            </a:r>
            <a:r>
              <a:rPr lang="en-GB" altLang="ja-JP" b="1" noProof="0" dirty="0" smtClean="0">
                <a:solidFill>
                  <a:srgbClr val="654A15"/>
                </a:solidFill>
              </a:rPr>
              <a:t>criteria</a:t>
            </a:r>
            <a:r>
              <a:rPr lang="en-GB" altLang="ja-JP" noProof="0" dirty="0" smtClean="0"/>
              <a:t> should be fulfilled:</a:t>
            </a:r>
          </a:p>
          <a:p>
            <a:pPr marL="719138" lvl="1" indent="-358775" eaLnBrk="1" hangingPunct="1">
              <a:lnSpc>
                <a:spcPct val="100000"/>
              </a:lnSpc>
            </a:pPr>
            <a:r>
              <a:rPr lang="en-GB" altLang="ja-JP" noProof="0" dirty="0" smtClean="0"/>
              <a:t>the individual doses and collective doses to workers and the public are required to be </a:t>
            </a:r>
            <a:r>
              <a:rPr lang="en-GB" altLang="ja-JP" b="1" noProof="0" dirty="0" smtClean="0">
                <a:solidFill>
                  <a:srgbClr val="654A15"/>
                </a:solidFill>
              </a:rPr>
              <a:t>within prescribed limits </a:t>
            </a:r>
            <a:r>
              <a:rPr lang="en-GB" altLang="ja-JP" noProof="0" dirty="0" smtClean="0"/>
              <a:t>and as low as reasonably achievable (</a:t>
            </a:r>
            <a:r>
              <a:rPr lang="en-GB" altLang="ja-JP" b="1" noProof="0" dirty="0" smtClean="0">
                <a:solidFill>
                  <a:srgbClr val="654A15"/>
                </a:solidFill>
              </a:rPr>
              <a:t>ALARA</a:t>
            </a:r>
            <a:r>
              <a:rPr lang="en-GB" altLang="ja-JP" noProof="0" dirty="0" smtClean="0"/>
              <a:t> principle) in all operational states by ensuring mitigation of the radiological consequences of any accident;</a:t>
            </a:r>
          </a:p>
          <a:p>
            <a:pPr marL="719138" lvl="1" indent="-358775" eaLnBrk="1" hangingPunct="1">
              <a:lnSpc>
                <a:spcPct val="100000"/>
              </a:lnSpc>
            </a:pPr>
            <a:r>
              <a:rPr lang="en-GB" altLang="ja-JP" noProof="0" dirty="0" smtClean="0"/>
              <a:t>the </a:t>
            </a:r>
            <a:r>
              <a:rPr lang="en-GB" altLang="ja-JP" b="1" noProof="0" dirty="0" smtClean="0">
                <a:solidFill>
                  <a:srgbClr val="654A15"/>
                </a:solidFill>
              </a:rPr>
              <a:t>integrity of barriers </a:t>
            </a:r>
            <a:r>
              <a:rPr lang="en-GB" altLang="ja-JP" noProof="0" dirty="0" smtClean="0"/>
              <a:t>to the release of radioactive material (i.e. the fuel itself, the fuel cladding, the primary and/or secondary reactor coolant system, the primary and/or secondary containment) </a:t>
            </a:r>
            <a:r>
              <a:rPr lang="en-GB" altLang="ja-JP" b="1" noProof="0" dirty="0" smtClean="0">
                <a:solidFill>
                  <a:srgbClr val="654A15"/>
                </a:solidFill>
              </a:rPr>
              <a:t>shall be maintained</a:t>
            </a:r>
            <a:r>
              <a:rPr lang="en-GB" altLang="ja-JP" noProof="0" dirty="0" smtClean="0"/>
              <a:t>, depending on the categories of the plant states for the accidents for which their integrity is required</a:t>
            </a:r>
            <a:r>
              <a:rPr lang="en-GB" altLang="ja-JP" dirty="0"/>
              <a:t>.</a:t>
            </a:r>
          </a:p>
          <a:p>
            <a:pPr marL="261938" indent="-358775" eaLnBrk="1" hangingPunct="1">
              <a:lnSpc>
                <a:spcPct val="100000"/>
              </a:lnSpc>
            </a:pPr>
            <a:endParaRPr lang="en-GB" altLang="ja-JP" noProof="0" dirty="0" smtClean="0"/>
          </a:p>
        </p:txBody>
      </p:sp>
      <p:sp>
        <p:nvSpPr>
          <p:cNvPr id="9728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DD0AFF56-A28A-4EFE-9A78-4B4F615F896D}" type="slidenum">
              <a:rPr lang="sl-SI" altLang="sl-SI" sz="1200">
                <a:solidFill>
                  <a:srgbClr val="898989"/>
                </a:solidFill>
                <a:cs typeface="Arial" panose="020B0604020202020204" pitchFamily="34" charset="0"/>
              </a:rPr>
              <a:pPr algn="r" eaLnBrk="1" fontAlgn="base" hangingPunct="1"/>
              <a:t>42</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4298194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09514CF6-6E39-48EC-9FDB-64BF64383243}" type="slidenum">
              <a:rPr lang="en-GB" altLang="sl-SI"/>
              <a:pPr>
                <a:defRPr/>
              </a:pPr>
              <a:t>43</a:t>
            </a:fld>
            <a:endParaRPr lang="en-GB" altLang="sl-SI"/>
          </a:p>
        </p:txBody>
      </p:sp>
      <p:sp>
        <p:nvSpPr>
          <p:cNvPr id="99330" name="Title 1"/>
          <p:cNvSpPr>
            <a:spLocks noGrp="1"/>
          </p:cNvSpPr>
          <p:nvPr>
            <p:ph type="title" idx="4294967295"/>
          </p:nvPr>
        </p:nvSpPr>
        <p:spPr/>
        <p:txBody>
          <a:bodyPr/>
          <a:lstStyle/>
          <a:p>
            <a:pPr eaLnBrk="1" hangingPunct="1"/>
            <a:r>
              <a:rPr lang="en-GB" altLang="sl-SI" dirty="0"/>
              <a:t>A</a:t>
            </a:r>
            <a:r>
              <a:rPr lang="en-GB" altLang="sl-SI" noProof="0" dirty="0" err="1" smtClean="0"/>
              <a:t>dditional</a:t>
            </a:r>
            <a:r>
              <a:rPr lang="en-GB" altLang="sl-SI" noProof="0" dirty="0" smtClean="0"/>
              <a:t> basic acceptance criteria</a:t>
            </a:r>
          </a:p>
        </p:txBody>
      </p:sp>
      <p:sp>
        <p:nvSpPr>
          <p:cNvPr id="99331" name="Content Placeholder 2"/>
          <p:cNvSpPr>
            <a:spLocks noGrp="1"/>
          </p:cNvSpPr>
          <p:nvPr>
            <p:ph idx="4294967295"/>
          </p:nvPr>
        </p:nvSpPr>
        <p:spPr bwMode="auto">
          <a:xfrm>
            <a:off x="514219" y="14843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58775" indent="-358775" eaLnBrk="1" hangingPunct="1"/>
            <a:endParaRPr lang="en-GB" altLang="ja-JP" sz="2400" noProof="0" dirty="0" smtClean="0"/>
          </a:p>
          <a:p>
            <a:pPr marL="358775" indent="-358775" eaLnBrk="1" hangingPunct="1"/>
            <a:endParaRPr lang="en-GB" altLang="ja-JP" sz="2400" noProof="0" dirty="0" smtClean="0"/>
          </a:p>
          <a:p>
            <a:pPr marL="358775" indent="-358775" eaLnBrk="1" hangingPunct="1"/>
            <a:r>
              <a:rPr lang="en-GB" altLang="ja-JP" b="1" noProof="0" dirty="0" smtClean="0"/>
              <a:t>In addition:</a:t>
            </a:r>
          </a:p>
          <a:p>
            <a:pPr marL="719138" lvl="1" indent="-358775" eaLnBrk="1" hangingPunct="1"/>
            <a:r>
              <a:rPr lang="en-GB" altLang="ja-JP" noProof="0" dirty="0" smtClean="0"/>
              <a:t>the </a:t>
            </a:r>
            <a:r>
              <a:rPr lang="en-GB" altLang="ja-JP" b="1" noProof="0" dirty="0" smtClean="0">
                <a:solidFill>
                  <a:srgbClr val="654A15"/>
                </a:solidFill>
              </a:rPr>
              <a:t>capabilities of systems </a:t>
            </a:r>
            <a:r>
              <a:rPr lang="en-GB" altLang="ja-JP" noProof="0" dirty="0" smtClean="0"/>
              <a:t>that, </a:t>
            </a:r>
            <a:r>
              <a:rPr lang="en-GB" altLang="ja-JP" b="1" noProof="0" dirty="0" smtClean="0">
                <a:solidFill>
                  <a:srgbClr val="654A15"/>
                </a:solidFill>
              </a:rPr>
              <a:t>and operators </a:t>
            </a:r>
            <a:r>
              <a:rPr lang="en-GB" altLang="ja-JP" noProof="0" dirty="0" smtClean="0"/>
              <a:t>who, are intended to perform a safety function, directly or indirectly, should be ensured for the accidents for which performance of the safety function is required;</a:t>
            </a:r>
          </a:p>
          <a:p>
            <a:pPr marL="719138" lvl="1" indent="-358775" eaLnBrk="1" hangingPunct="1"/>
            <a:r>
              <a:rPr lang="en-GB" altLang="ja-JP" noProof="0" dirty="0" smtClean="0"/>
              <a:t>in state-of-the-art designs, </a:t>
            </a:r>
            <a:r>
              <a:rPr lang="en-GB" altLang="ja-JP" b="1" noProof="0" dirty="0" smtClean="0">
                <a:solidFill>
                  <a:srgbClr val="654A15"/>
                </a:solidFill>
              </a:rPr>
              <a:t>early or large releases </a:t>
            </a:r>
            <a:r>
              <a:rPr lang="en-GB" altLang="ja-JP" noProof="0" dirty="0" smtClean="0"/>
              <a:t>of radioactive material are required to be </a:t>
            </a:r>
            <a:r>
              <a:rPr lang="en-GB" altLang="ja-JP" b="1" noProof="0" dirty="0" smtClean="0">
                <a:solidFill>
                  <a:srgbClr val="654A15"/>
                </a:solidFill>
              </a:rPr>
              <a:t>practically eliminated</a:t>
            </a:r>
            <a:r>
              <a:rPr lang="en-GB" altLang="ja-JP" noProof="0" dirty="0" smtClean="0"/>
              <a:t>.</a:t>
            </a:r>
          </a:p>
        </p:txBody>
      </p:sp>
      <p:sp>
        <p:nvSpPr>
          <p:cNvPr id="9933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C2496F4A-5B4D-414C-A594-1DB639DD344C}" type="slidenum">
              <a:rPr lang="sl-SI" altLang="sl-SI" sz="1200">
                <a:solidFill>
                  <a:srgbClr val="898989"/>
                </a:solidFill>
                <a:cs typeface="Arial" panose="020B0604020202020204" pitchFamily="34" charset="0"/>
              </a:rPr>
              <a:pPr algn="r" eaLnBrk="1" fontAlgn="base" hangingPunct="1"/>
              <a:t>43</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5596655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B1799D27-2AF7-4793-AA5A-C24DB1B1E05B}" type="slidenum">
              <a:rPr lang="en-GB" altLang="sl-SI"/>
              <a:pPr>
                <a:defRPr/>
              </a:pPr>
              <a:t>44</a:t>
            </a:fld>
            <a:endParaRPr lang="en-GB" altLang="sl-SI"/>
          </a:p>
        </p:txBody>
      </p:sp>
      <p:sp>
        <p:nvSpPr>
          <p:cNvPr id="101378" name="Title 1"/>
          <p:cNvSpPr>
            <a:spLocks noGrp="1"/>
          </p:cNvSpPr>
          <p:nvPr>
            <p:ph type="title" idx="4294967295"/>
          </p:nvPr>
        </p:nvSpPr>
        <p:spPr/>
        <p:txBody>
          <a:bodyPr/>
          <a:lstStyle/>
          <a:p>
            <a:pPr eaLnBrk="1" hangingPunct="1"/>
            <a:r>
              <a:rPr lang="en-GB" altLang="sl-SI" dirty="0"/>
              <a:t>B</a:t>
            </a:r>
            <a:r>
              <a:rPr lang="en-GB" altLang="sl-SI" noProof="0" dirty="0" err="1" smtClean="0"/>
              <a:t>asic</a:t>
            </a:r>
            <a:r>
              <a:rPr lang="en-GB" altLang="sl-SI" noProof="0" dirty="0" smtClean="0"/>
              <a:t> acceptance criteria versus the frequency</a:t>
            </a:r>
          </a:p>
        </p:txBody>
      </p:sp>
      <p:sp>
        <p:nvSpPr>
          <p:cNvPr id="101379" name="Content Placeholder 2"/>
          <p:cNvSpPr>
            <a:spLocks noGrp="1"/>
          </p:cNvSpPr>
          <p:nvPr>
            <p:ph idx="4294967295"/>
          </p:nvPr>
        </p:nvSpPr>
        <p:spPr bwMode="auto">
          <a:xfrm>
            <a:off x="347398" y="1411288"/>
            <a:ext cx="9157891" cy="352030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58775" indent="-358775" eaLnBrk="1" hangingPunct="1"/>
            <a:r>
              <a:rPr lang="en-GB" altLang="ja-JP" b="1" noProof="0" dirty="0" smtClean="0">
                <a:solidFill>
                  <a:srgbClr val="654A15"/>
                </a:solidFill>
              </a:rPr>
              <a:t>Basic acceptance criteria,</a:t>
            </a:r>
            <a:r>
              <a:rPr lang="en-GB" altLang="ja-JP" noProof="0" dirty="0" smtClean="0"/>
              <a:t> such as radiation dose criteria, should be related to the frequency of the initiating event or initiating sequence, depending on the approach adopted. </a:t>
            </a:r>
          </a:p>
          <a:p>
            <a:pPr marL="358775" indent="-358775" eaLnBrk="1" hangingPunct="1"/>
            <a:endParaRPr lang="en-GB" altLang="ja-JP" noProof="0" dirty="0" smtClean="0"/>
          </a:p>
          <a:p>
            <a:pPr marL="358775" indent="-358775" eaLnBrk="1" hangingPunct="1"/>
            <a:r>
              <a:rPr lang="en-GB" altLang="ja-JP" noProof="0" dirty="0" smtClean="0"/>
              <a:t>Acceptance criteria should be established for the entire range of operational states and accident conditions. </a:t>
            </a:r>
          </a:p>
          <a:p>
            <a:pPr marL="358775" indent="-358775" eaLnBrk="1" hangingPunct="1"/>
            <a:endParaRPr lang="en-GB" altLang="ja-JP" noProof="0" dirty="0" smtClean="0"/>
          </a:p>
          <a:p>
            <a:pPr marL="358775" indent="-358775" eaLnBrk="1" hangingPunct="1"/>
            <a:r>
              <a:rPr lang="en-GB" altLang="ja-JP" b="1" noProof="0" dirty="0" smtClean="0">
                <a:solidFill>
                  <a:srgbClr val="654A15"/>
                </a:solidFill>
              </a:rPr>
              <a:t>Events that occur frequently</a:t>
            </a:r>
            <a:r>
              <a:rPr lang="en-GB" altLang="ja-JP" noProof="0" dirty="0" smtClean="0"/>
              <a:t>, such as anticipated operational occurrences, should have more restrictive acceptance criteria than less frequent events such as design basis accidents.</a:t>
            </a:r>
          </a:p>
        </p:txBody>
      </p:sp>
      <p:sp>
        <p:nvSpPr>
          <p:cNvPr id="10138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EB9FEC2C-B609-4F6F-9535-4766880D627D}" type="slidenum">
              <a:rPr lang="sl-SI" altLang="sl-SI" sz="1200">
                <a:solidFill>
                  <a:srgbClr val="898989"/>
                </a:solidFill>
                <a:cs typeface="Arial" panose="020B0604020202020204" pitchFamily="34" charset="0"/>
              </a:rPr>
              <a:pPr algn="r" eaLnBrk="1" fontAlgn="base" hangingPunct="1"/>
              <a:t>44</a:t>
            </a:fld>
            <a:endParaRPr lang="sl-SI" altLang="sl-SI" sz="1200">
              <a:solidFill>
                <a:srgbClr val="898989"/>
              </a:solidFill>
              <a:cs typeface="Arial" panose="020B0604020202020204" pitchFamily="34" charset="0"/>
            </a:endParaRPr>
          </a:p>
        </p:txBody>
      </p:sp>
      <p:sp>
        <p:nvSpPr>
          <p:cNvPr id="6" name="Szövegdoboz 5"/>
          <p:cNvSpPr txBox="1"/>
          <p:nvPr/>
        </p:nvSpPr>
        <p:spPr>
          <a:xfrm>
            <a:off x="882900" y="5178175"/>
            <a:ext cx="8470187" cy="646331"/>
          </a:xfrm>
          <a:prstGeom prst="rect">
            <a:avLst/>
          </a:prstGeom>
          <a:solidFill>
            <a:schemeClr val="accent2">
              <a:lumMod val="60000"/>
              <a:lumOff val="40000"/>
            </a:schemeClr>
          </a:solidFill>
        </p:spPr>
        <p:txBody>
          <a:bodyPr wrap="square" rtlCol="0">
            <a:spAutoFit/>
          </a:bodyPr>
          <a:lstStyle/>
          <a:p>
            <a:pPr algn="ctr"/>
            <a:r>
              <a:rPr lang="en-GB" dirty="0" smtClean="0"/>
              <a:t>The requirement for a </a:t>
            </a:r>
            <a:r>
              <a:rPr lang="en-GB" b="1" dirty="0" smtClean="0"/>
              <a:t>balanced design </a:t>
            </a:r>
            <a:r>
              <a:rPr lang="en-GB" dirty="0" smtClean="0"/>
              <a:t>is generally accepted. </a:t>
            </a:r>
            <a:r>
              <a:rPr lang="en-GB" dirty="0"/>
              <a:t/>
            </a:r>
            <a:br>
              <a:rPr lang="en-GB" dirty="0"/>
            </a:br>
            <a:r>
              <a:rPr lang="en-GB" dirty="0" smtClean="0"/>
              <a:t>Balance: the cases with more severe the consequences are less frequent.</a:t>
            </a:r>
            <a:endParaRPr lang="hu-HU" dirty="0"/>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7707142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0827" y="209463"/>
            <a:ext cx="8884444" cy="936625"/>
          </a:xfrm>
        </p:spPr>
        <p:txBody>
          <a:bodyPr/>
          <a:lstStyle/>
          <a:p>
            <a:pPr algn="ctr"/>
            <a:r>
              <a:rPr lang="en-GB" altLang="sl-SI" dirty="0"/>
              <a:t>Dose Limit for Whole Body at Site </a:t>
            </a:r>
            <a:r>
              <a:rPr lang="en-GB" altLang="sl-SI" dirty="0" smtClean="0"/>
              <a:t>Boundary</a:t>
            </a:r>
            <a:r>
              <a:rPr lang="hu-HU" altLang="sl-SI" dirty="0"/>
              <a:t> </a:t>
            </a:r>
            <a:r>
              <a:rPr lang="hu-HU" altLang="sl-SI" dirty="0" smtClean="0"/>
              <a:t>(USA </a:t>
            </a:r>
            <a:r>
              <a:rPr lang="en-GB" altLang="sl-SI" dirty="0" smtClean="0"/>
              <a:t>approach</a:t>
            </a:r>
            <a:r>
              <a:rPr lang="hu-HU" altLang="sl-SI" dirty="0" smtClean="0"/>
              <a:t>)</a:t>
            </a:r>
            <a:endParaRPr lang="en-GB" dirty="0"/>
          </a:p>
        </p:txBody>
      </p:sp>
      <p:sp>
        <p:nvSpPr>
          <p:cNvPr id="2" name="Slide Number Placeholder 1"/>
          <p:cNvSpPr>
            <a:spLocks noGrp="1"/>
          </p:cNvSpPr>
          <p:nvPr>
            <p:ph type="sldNum" sz="quarter" idx="10"/>
          </p:nvPr>
        </p:nvSpPr>
        <p:spPr/>
        <p:txBody>
          <a:bodyPr/>
          <a:lstStyle/>
          <a:p>
            <a:pPr>
              <a:defRPr/>
            </a:pPr>
            <a:fld id="{8E491075-4BEF-416A-9706-CE763169D02C}" type="slidenum">
              <a:rPr lang="en-GB" altLang="sl-SI" smtClean="0"/>
              <a:pPr>
                <a:defRPr/>
              </a:pPr>
              <a:t>45</a:t>
            </a:fld>
            <a:endParaRPr lang="en-GB" altLang="sl-SI"/>
          </a:p>
        </p:txBody>
      </p:sp>
      <p:graphicFrame>
        <p:nvGraphicFramePr>
          <p:cNvPr id="7" name="Group 245"/>
          <p:cNvGraphicFramePr>
            <a:graphicFrameLocks noGrp="1"/>
          </p:cNvGraphicFramePr>
          <p:nvPr>
            <p:ph idx="1"/>
            <p:extLst>
              <p:ext uri="{D42A27DB-BD31-4B8C-83A1-F6EECF244321}">
                <p14:modId xmlns:p14="http://schemas.microsoft.com/office/powerpoint/2010/main" val="2430537501"/>
              </p:ext>
            </p:extLst>
          </p:nvPr>
        </p:nvGraphicFramePr>
        <p:xfrm>
          <a:off x="681037" y="2182680"/>
          <a:ext cx="8702145" cy="2872249"/>
        </p:xfrm>
        <a:graphic>
          <a:graphicData uri="http://schemas.openxmlformats.org/drawingml/2006/table">
            <a:tbl>
              <a:tblPr/>
              <a:tblGrid>
                <a:gridCol w="3320918"/>
                <a:gridCol w="1853935"/>
                <a:gridCol w="3527292"/>
              </a:tblGrid>
              <a:tr h="1027932">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Best Estimate Frequency </a:t>
                      </a:r>
                      <a:endParaRPr kumimoji="0" lang="sl-SI"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of Occurrence (F)</a:t>
                      </a:r>
                      <a:br>
                        <a:rPr kumimoji="0" lang="en-GB"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br>
                      <a:r>
                        <a:rPr kumimoji="0" lang="en-GB"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Per Reactor Year</a:t>
                      </a: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26" marB="45726"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Plant Conditions (PC)</a:t>
                      </a: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Offsite Radiological Dose Criterion</a:t>
                      </a:r>
                      <a:endPar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9060" marR="99060" marT="45726" marB="45726"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r>
              <a:tr h="381229">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Normal operation</a:t>
                      </a:r>
                    </a:p>
                  </a:txBody>
                  <a:tcPr marL="99060" marR="99060" marT="45726" marB="45726"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PC-1</a:t>
                      </a:r>
                    </a:p>
                  </a:txBody>
                  <a:tcPr marL="99060" marR="99060"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 CFR 50, App.1</a:t>
                      </a:r>
                    </a:p>
                  </a:txBody>
                  <a:tcPr marL="99060" marR="99060" marT="45726" marB="45726"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347870">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F ≥ 10</a:t>
                      </a:r>
                      <a:r>
                        <a:rPr kumimoji="0" lang="en-GB" altLang="sl-SI" sz="1800" b="0" i="0" u="none" strike="noStrike" cap="none" normalizeH="0" baseline="30000" smtClean="0">
                          <a:ln>
                            <a:noFill/>
                          </a:ln>
                          <a:solidFill>
                            <a:schemeClr val="tx1"/>
                          </a:solidFill>
                          <a:effectLst/>
                          <a:latin typeface="Arial" panose="020B0604020202020204" pitchFamily="34" charset="0"/>
                          <a:cs typeface="Arial" panose="020B0604020202020204" pitchFamily="34" charset="0"/>
                        </a:rPr>
                        <a:t>-1</a:t>
                      </a:r>
                      <a:endPar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9060" marR="99060" marT="45726" marB="45726"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PC-2</a:t>
                      </a:r>
                    </a:p>
                  </a:txBody>
                  <a:tcPr marL="99060" marR="99060"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 CFR 50, App.1</a:t>
                      </a:r>
                    </a:p>
                  </a:txBody>
                  <a:tcPr marL="99060" marR="99060" marT="45726" marB="45726"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339906">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a:t>
                      </a:r>
                      <a:r>
                        <a:rPr kumimoji="0" lang="en-GB" altLang="sl-SI" sz="1800" b="0" i="0" u="none" strike="noStrike" cap="none" normalizeH="0" baseline="30000" smtClean="0">
                          <a:ln>
                            <a:noFill/>
                          </a:ln>
                          <a:solidFill>
                            <a:schemeClr val="tx1"/>
                          </a:solidFill>
                          <a:effectLst/>
                          <a:latin typeface="Arial" panose="020B0604020202020204" pitchFamily="34" charset="0"/>
                          <a:cs typeface="Arial" panose="020B0604020202020204" pitchFamily="34" charset="0"/>
                        </a:rPr>
                        <a:t>-1</a:t>
                      </a: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 ≥ F ≥10</a:t>
                      </a:r>
                      <a:r>
                        <a:rPr kumimoji="0" lang="en-GB" altLang="sl-SI" sz="1800" b="0" i="0" u="none" strike="noStrike" cap="none" normalizeH="0" baseline="30000" smtClean="0">
                          <a:ln>
                            <a:noFill/>
                          </a:ln>
                          <a:solidFill>
                            <a:schemeClr val="tx1"/>
                          </a:solidFill>
                          <a:effectLst/>
                          <a:latin typeface="Arial" panose="020B0604020202020204" pitchFamily="34" charset="0"/>
                          <a:cs typeface="Arial" panose="020B0604020202020204" pitchFamily="34" charset="0"/>
                        </a:rPr>
                        <a:t>-2</a:t>
                      </a:r>
                      <a:endPar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9060" marR="99060" marT="45726" marB="45726"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PC-3</a:t>
                      </a:r>
                    </a:p>
                  </a:txBody>
                  <a:tcPr marL="99060" marR="99060"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10 % 10 CFR 100</a:t>
                      </a:r>
                    </a:p>
                  </a:txBody>
                  <a:tcPr marL="99060" marR="99060" marT="45726" marB="45726"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331943">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a:t>
                      </a:r>
                      <a:r>
                        <a:rPr kumimoji="0" lang="en-GB" altLang="sl-SI" sz="1800" b="0" i="0" u="none" strike="noStrike" cap="none" normalizeH="0" baseline="30000" smtClean="0">
                          <a:ln>
                            <a:noFill/>
                          </a:ln>
                          <a:solidFill>
                            <a:schemeClr val="tx1"/>
                          </a:solidFill>
                          <a:effectLst/>
                          <a:latin typeface="Arial" panose="020B0604020202020204" pitchFamily="34" charset="0"/>
                          <a:cs typeface="Arial" panose="020B0604020202020204" pitchFamily="34" charset="0"/>
                        </a:rPr>
                        <a:t>-2</a:t>
                      </a: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 ≥ F ≥10</a:t>
                      </a:r>
                      <a:r>
                        <a:rPr kumimoji="0" lang="en-GB" altLang="sl-SI" sz="1800" b="0" i="0" u="none" strike="noStrike" cap="none" normalizeH="0" baseline="30000" smtClean="0">
                          <a:ln>
                            <a:noFill/>
                          </a:ln>
                          <a:solidFill>
                            <a:schemeClr val="tx1"/>
                          </a:solidFill>
                          <a:effectLst/>
                          <a:latin typeface="Arial" panose="020B0604020202020204" pitchFamily="34" charset="0"/>
                          <a:cs typeface="Arial" panose="020B0604020202020204" pitchFamily="34" charset="0"/>
                        </a:rPr>
                        <a:t>-4</a:t>
                      </a:r>
                      <a:endPar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9060" marR="99060" marT="45726" marB="45726"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PC-4</a:t>
                      </a:r>
                    </a:p>
                  </a:txBody>
                  <a:tcPr marL="99060" marR="99060"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25 % 10 CFR 100</a:t>
                      </a:r>
                    </a:p>
                  </a:txBody>
                  <a:tcPr marL="99060" marR="99060" marT="45726" marB="45726"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353797">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a:t>
                      </a:r>
                      <a:r>
                        <a:rPr kumimoji="0" lang="en-GB" altLang="sl-SI" sz="18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-4</a:t>
                      </a: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 F ≥10</a:t>
                      </a:r>
                      <a:r>
                        <a:rPr kumimoji="0" lang="en-GB" altLang="sl-SI" sz="18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-6</a:t>
                      </a: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26" marB="45726"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PC-4</a:t>
                      </a:r>
                    </a:p>
                  </a:txBody>
                  <a:tcPr marL="99060" marR="99060"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100 % 10 CFR 100</a:t>
                      </a:r>
                    </a:p>
                  </a:txBody>
                  <a:tcPr marL="99060" marR="99060" marT="45726" marB="45726"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r>
            </a:tbl>
          </a:graphicData>
        </a:graphic>
      </p:graphicFrame>
      <p:sp>
        <p:nvSpPr>
          <p:cNvPr id="3" name="Dátum helye 2"/>
          <p:cNvSpPr>
            <a:spLocks noGrp="1"/>
          </p:cNvSpPr>
          <p:nvPr>
            <p:ph type="dt" sz="half" idx="10"/>
          </p:nvPr>
        </p:nvSpPr>
        <p:spPr/>
        <p:txBody>
          <a:bodyPr/>
          <a:lstStyle/>
          <a:p>
            <a:pPr algn="ctr"/>
            <a:r>
              <a:rPr lang="hu-HU" smtClean="0"/>
              <a:t>7 - 18 May &amp; 18 - 29 June 2018</a:t>
            </a:r>
            <a:endParaRPr lang="en-US" dirty="0"/>
          </a:p>
        </p:txBody>
      </p:sp>
      <p:sp>
        <p:nvSpPr>
          <p:cNvPr id="4" name="Élőláb helye 3"/>
          <p:cNvSpPr>
            <a:spLocks noGrp="1"/>
          </p:cNvSpPr>
          <p:nvPr>
            <p:ph type="ftr" sz="quarter" idx="11"/>
          </p:nvPr>
        </p:nvSpPr>
        <p:spPr/>
        <p:txBody>
          <a:bodyPr/>
          <a:lstStyle/>
          <a:p>
            <a:pPr algn="l"/>
            <a:r>
              <a:rPr lang="en-US" smtClean="0"/>
              <a:t>Module 6 - DSA</a:t>
            </a:r>
            <a:endParaRPr lang="en-US" dirty="0"/>
          </a:p>
        </p:txBody>
      </p:sp>
    </p:spTree>
    <p:extLst>
      <p:ext uri="{BB962C8B-B14F-4D97-AF65-F5344CB8AC3E}">
        <p14:creationId xmlns:p14="http://schemas.microsoft.com/office/powerpoint/2010/main" val="23754885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A48F5D8F-F117-48A9-A789-CBD6ECEACA44}" type="slidenum">
              <a:rPr lang="en-GB" altLang="sl-SI"/>
              <a:pPr>
                <a:defRPr/>
              </a:pPr>
              <a:t>46</a:t>
            </a:fld>
            <a:endParaRPr lang="en-GB" altLang="sl-SI"/>
          </a:p>
        </p:txBody>
      </p:sp>
      <p:sp>
        <p:nvSpPr>
          <p:cNvPr id="107522" name="Title 1"/>
          <p:cNvSpPr>
            <a:spLocks noGrp="1"/>
          </p:cNvSpPr>
          <p:nvPr>
            <p:ph type="title" idx="4294967295"/>
          </p:nvPr>
        </p:nvSpPr>
        <p:spPr/>
        <p:txBody>
          <a:bodyPr/>
          <a:lstStyle/>
          <a:p>
            <a:pPr eaLnBrk="1" hangingPunct="1"/>
            <a:r>
              <a:rPr lang="en-GB" altLang="sl-SI" noProof="0" dirty="0" smtClean="0"/>
              <a:t>Use of surrogate variables – derived criteria</a:t>
            </a:r>
          </a:p>
        </p:txBody>
      </p:sp>
      <p:sp>
        <p:nvSpPr>
          <p:cNvPr id="107523" name="Content Placeholder 2"/>
          <p:cNvSpPr>
            <a:spLocks noGrp="1"/>
          </p:cNvSpPr>
          <p:nvPr>
            <p:ph idx="4294967295"/>
          </p:nvPr>
        </p:nvSpPr>
        <p:spPr bwMode="auto">
          <a:xfrm>
            <a:off x="514219" y="1484312"/>
            <a:ext cx="9157890" cy="49164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58775" indent="-358775" eaLnBrk="1" hangingPunct="1">
              <a:spcAft>
                <a:spcPts val="600"/>
              </a:spcAft>
            </a:pPr>
            <a:r>
              <a:rPr lang="en-GB" altLang="ja-JP" b="1" noProof="0" dirty="0" smtClean="0">
                <a:solidFill>
                  <a:srgbClr val="654A15"/>
                </a:solidFill>
              </a:rPr>
              <a:t>Acceptance criteria</a:t>
            </a:r>
            <a:r>
              <a:rPr lang="en-GB" altLang="ja-JP" noProof="0" dirty="0" smtClean="0"/>
              <a:t> should be set in terms of the variable or variables that directly govern the physical processes that challenge the integrity of a </a:t>
            </a:r>
            <a:r>
              <a:rPr lang="en-GB" altLang="ja-JP" b="1" noProof="0" dirty="0" smtClean="0">
                <a:solidFill>
                  <a:srgbClr val="654A15"/>
                </a:solidFill>
              </a:rPr>
              <a:t>barrier. </a:t>
            </a:r>
          </a:p>
          <a:p>
            <a:pPr marL="358775" indent="-358775" eaLnBrk="1" hangingPunct="1">
              <a:spcAft>
                <a:spcPts val="600"/>
              </a:spcAft>
            </a:pPr>
            <a:r>
              <a:rPr lang="en-GB" altLang="ja-JP" noProof="0" dirty="0" smtClean="0"/>
              <a:t>Nevertheless, it is a common engineering practice to make use of </a:t>
            </a:r>
            <a:r>
              <a:rPr lang="en-GB" altLang="ja-JP" b="1" noProof="0" dirty="0" smtClean="0">
                <a:solidFill>
                  <a:srgbClr val="654A15"/>
                </a:solidFill>
              </a:rPr>
              <a:t>surrogate variables</a:t>
            </a:r>
            <a:r>
              <a:rPr lang="en-GB" altLang="ja-JP" noProof="0" dirty="0" smtClean="0"/>
              <a:t> to establish an acceptance criterion, which, if not exceeded, will ensure the integrity of the barrier. </a:t>
            </a:r>
          </a:p>
          <a:p>
            <a:pPr marL="358775" indent="-358775" eaLnBrk="1" hangingPunct="1"/>
            <a:r>
              <a:rPr lang="en-GB" altLang="ja-JP" b="1" noProof="0" dirty="0" smtClean="0">
                <a:solidFill>
                  <a:srgbClr val="654A15"/>
                </a:solidFill>
              </a:rPr>
              <a:t>Examples of</a:t>
            </a:r>
            <a:r>
              <a:rPr lang="en-GB" altLang="ja-JP" noProof="0" dirty="0" smtClean="0"/>
              <a:t> surrogate variables are: </a:t>
            </a:r>
          </a:p>
          <a:p>
            <a:pPr marL="719138" lvl="1" indent="-358775" eaLnBrk="1" hangingPunct="1"/>
            <a:r>
              <a:rPr lang="en-GB" altLang="ja-JP" noProof="0" dirty="0" smtClean="0"/>
              <a:t>peak cladding temperature (PCT), </a:t>
            </a:r>
          </a:p>
          <a:p>
            <a:pPr marL="719138" lvl="1" indent="-358775" eaLnBrk="1" hangingPunct="1">
              <a:spcAft>
                <a:spcPts val="600"/>
              </a:spcAft>
            </a:pPr>
            <a:r>
              <a:rPr lang="en-GB" altLang="ja-JP" noProof="0" dirty="0" smtClean="0"/>
              <a:t>departure from nucleate boiling ratio (DNBR) or fuel pellet enthalpy rise.</a:t>
            </a:r>
          </a:p>
          <a:p>
            <a:pPr marL="358775" indent="-358775" eaLnBrk="1" hangingPunct="1">
              <a:spcAft>
                <a:spcPts val="600"/>
              </a:spcAft>
            </a:pPr>
            <a:r>
              <a:rPr lang="en-GB" altLang="ja-JP" noProof="0" dirty="0" smtClean="0"/>
              <a:t>When defining these acceptance criteria a sufficiently high degree of </a:t>
            </a:r>
            <a:r>
              <a:rPr lang="en-GB" altLang="ja-JP" b="1" noProof="0" dirty="0" smtClean="0">
                <a:solidFill>
                  <a:srgbClr val="654A15"/>
                </a:solidFill>
              </a:rPr>
              <a:t>conservatism </a:t>
            </a:r>
            <a:r>
              <a:rPr lang="en-GB" altLang="ja-JP" noProof="0" dirty="0" smtClean="0"/>
              <a:t>should be included to ensure that there are adequate safety margins beyond the acceptance criterion to allow for uncertainties. </a:t>
            </a:r>
          </a:p>
        </p:txBody>
      </p:sp>
      <p:sp>
        <p:nvSpPr>
          <p:cNvPr id="10752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10A92671-D61C-4D6E-B292-ADD174ED9D55}" type="slidenum">
              <a:rPr lang="sl-SI" altLang="sl-SI" sz="1200">
                <a:solidFill>
                  <a:srgbClr val="898989"/>
                </a:solidFill>
                <a:cs typeface="Arial" panose="020B0604020202020204" pitchFamily="34" charset="0"/>
              </a:rPr>
              <a:pPr algn="r" eaLnBrk="1" fontAlgn="base" hangingPunct="1"/>
              <a:t>46</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885871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AE37C57E-D3A8-4C30-965A-99D10FA757CB}" type="slidenum">
              <a:rPr lang="en-GB" altLang="sl-SI"/>
              <a:pPr>
                <a:defRPr/>
              </a:pPr>
              <a:t>47</a:t>
            </a:fld>
            <a:endParaRPr lang="en-GB" altLang="sl-SI"/>
          </a:p>
        </p:txBody>
      </p:sp>
      <p:sp>
        <p:nvSpPr>
          <p:cNvPr id="109570" name="Title 1"/>
          <p:cNvSpPr>
            <a:spLocks noGrp="1"/>
          </p:cNvSpPr>
          <p:nvPr>
            <p:ph type="title" idx="4294967295"/>
          </p:nvPr>
        </p:nvSpPr>
        <p:spPr/>
        <p:txBody>
          <a:bodyPr/>
          <a:lstStyle/>
          <a:p>
            <a:pPr eaLnBrk="1" hangingPunct="1"/>
            <a:r>
              <a:rPr lang="en-GB" altLang="sl-SI" noProof="0" dirty="0" smtClean="0"/>
              <a:t>Satisfying acceptance criteria</a:t>
            </a:r>
          </a:p>
        </p:txBody>
      </p:sp>
      <p:sp>
        <p:nvSpPr>
          <p:cNvPr id="109571" name="Content Placeholder 2"/>
          <p:cNvSpPr>
            <a:spLocks noGrp="1"/>
          </p:cNvSpPr>
          <p:nvPr>
            <p:ph idx="4294967295"/>
          </p:nvPr>
        </p:nvSpPr>
        <p:spPr bwMode="auto">
          <a:xfrm>
            <a:off x="381794" y="1446962"/>
            <a:ext cx="9157891" cy="45519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58775" indent="-358775" eaLnBrk="1" hangingPunct="1"/>
            <a:r>
              <a:rPr lang="en-GB" altLang="ja-JP" noProof="0" dirty="0" smtClean="0"/>
              <a:t>Each </a:t>
            </a:r>
            <a:r>
              <a:rPr lang="en-GB" altLang="ja-JP" b="1" noProof="0" dirty="0" smtClean="0">
                <a:solidFill>
                  <a:srgbClr val="654A15"/>
                </a:solidFill>
              </a:rPr>
              <a:t>safety related structure, system or component</a:t>
            </a:r>
            <a:r>
              <a:rPr lang="en-GB" altLang="ja-JP" noProof="0" dirty="0" smtClean="0"/>
              <a:t> should be assessed to demonstrate that it will perform according to its design function during the course of a design basis accident. </a:t>
            </a:r>
          </a:p>
          <a:p>
            <a:pPr marL="358775" indent="-358775" eaLnBrk="1" hangingPunct="1"/>
            <a:endParaRPr lang="en-GB" altLang="ja-JP" noProof="0" dirty="0" smtClean="0"/>
          </a:p>
          <a:p>
            <a:pPr marL="358775" indent="-358775" eaLnBrk="1" hangingPunct="1"/>
            <a:r>
              <a:rPr lang="en-GB" altLang="ja-JP" noProof="0" dirty="0" smtClean="0"/>
              <a:t>In addition to demonstrating that the acceptance criteria for the surrogate variables are met, it should be shown that the acceptance criteria for </a:t>
            </a:r>
            <a:r>
              <a:rPr lang="en-GB" altLang="ja-JP" b="1" noProof="0" dirty="0" smtClean="0">
                <a:solidFill>
                  <a:srgbClr val="654A15"/>
                </a:solidFill>
              </a:rPr>
              <a:t>each safety related component</a:t>
            </a:r>
            <a:r>
              <a:rPr lang="en-GB" altLang="ja-JP" noProof="0" dirty="0" smtClean="0"/>
              <a:t> are also met. </a:t>
            </a:r>
          </a:p>
          <a:p>
            <a:pPr marL="358775" indent="-358775" eaLnBrk="1" hangingPunct="1"/>
            <a:endParaRPr lang="en-GB" altLang="ja-JP" noProof="0" dirty="0" smtClean="0"/>
          </a:p>
          <a:p>
            <a:pPr marL="358775" indent="-358775" eaLnBrk="1" hangingPunct="1"/>
            <a:r>
              <a:rPr lang="en-GB" altLang="ja-JP" noProof="0" dirty="0" smtClean="0"/>
              <a:t>For example, for a small break loss of coolant accident, it should be demonstrated that the design criteria for the diesels are not exceeded.</a:t>
            </a:r>
          </a:p>
          <a:p>
            <a:pPr marL="358775" indent="-358775" eaLnBrk="1" hangingPunct="1">
              <a:buFont typeface="Arial" panose="020B0604020202020204" pitchFamily="34" charset="0"/>
              <a:buNone/>
            </a:pPr>
            <a:r>
              <a:rPr lang="en-GB" altLang="ja-JP" noProof="0" dirty="0" smtClean="0"/>
              <a:t> </a:t>
            </a:r>
          </a:p>
          <a:p>
            <a:pPr marL="358775" indent="-358775" eaLnBrk="1" hangingPunct="1"/>
            <a:r>
              <a:rPr lang="en-GB" altLang="ja-JP" noProof="0" dirty="0" smtClean="0"/>
              <a:t>Compliance with the </a:t>
            </a:r>
            <a:r>
              <a:rPr lang="en-GB" altLang="ja-JP" b="1" noProof="0" dirty="0" smtClean="0">
                <a:solidFill>
                  <a:srgbClr val="654A15"/>
                </a:solidFill>
              </a:rPr>
              <a:t>single failure criterion</a:t>
            </a:r>
            <a:r>
              <a:rPr lang="en-GB" altLang="ja-JP" noProof="0" dirty="0" smtClean="0"/>
              <a:t> should be evaluated for each safety system in the plant where practicable. </a:t>
            </a:r>
          </a:p>
        </p:txBody>
      </p:sp>
      <p:sp>
        <p:nvSpPr>
          <p:cNvPr id="10957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C11FD2F2-6A5C-42A8-A6D9-8F030C184459}" type="slidenum">
              <a:rPr lang="sl-SI" altLang="sl-SI" sz="1200">
                <a:solidFill>
                  <a:srgbClr val="898989"/>
                </a:solidFill>
                <a:cs typeface="Arial" panose="020B0604020202020204" pitchFamily="34" charset="0"/>
              </a:rPr>
              <a:pPr algn="r" eaLnBrk="1" fontAlgn="base" hangingPunct="1"/>
              <a:t>47</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6509217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CC25F92E-9153-4152-85A2-F8EA459068F0}" type="slidenum">
              <a:rPr lang="en-GB" altLang="sl-SI"/>
              <a:pPr>
                <a:defRPr/>
              </a:pPr>
              <a:t>48</a:t>
            </a:fld>
            <a:endParaRPr lang="en-GB" altLang="sl-SI"/>
          </a:p>
        </p:txBody>
      </p:sp>
      <p:sp>
        <p:nvSpPr>
          <p:cNvPr id="113666" name="Title 1"/>
          <p:cNvSpPr>
            <a:spLocks noGrp="1"/>
          </p:cNvSpPr>
          <p:nvPr>
            <p:ph type="title" idx="4294967295"/>
          </p:nvPr>
        </p:nvSpPr>
        <p:spPr/>
        <p:txBody>
          <a:bodyPr/>
          <a:lstStyle/>
          <a:p>
            <a:pPr eaLnBrk="1" hangingPunct="1"/>
            <a:r>
              <a:rPr lang="en-GB" altLang="sl-SI" noProof="0" dirty="0" smtClean="0"/>
              <a:t>Examples of derived acceptance criteria</a:t>
            </a:r>
          </a:p>
        </p:txBody>
      </p:sp>
      <p:sp>
        <p:nvSpPr>
          <p:cNvPr id="113667" name="Content Placeholder 2"/>
          <p:cNvSpPr>
            <a:spLocks noGrp="1"/>
          </p:cNvSpPr>
          <p:nvPr>
            <p:ph idx="4294967295"/>
          </p:nvPr>
        </p:nvSpPr>
        <p:spPr bwMode="auto">
          <a:xfrm>
            <a:off x="381794" y="113823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58775" indent="-358775" eaLnBrk="1" hangingPunct="1"/>
            <a:endParaRPr lang="en-GB" altLang="ja-JP" noProof="0" dirty="0" smtClean="0"/>
          </a:p>
          <a:p>
            <a:pPr marL="358775" indent="-358775" eaLnBrk="1" hangingPunct="1"/>
            <a:r>
              <a:rPr lang="en-GB" altLang="ja-JP" noProof="0" dirty="0" smtClean="0"/>
              <a:t>An </a:t>
            </a:r>
            <a:r>
              <a:rPr lang="en-GB" altLang="ja-JP" b="1" noProof="0" dirty="0" smtClean="0">
                <a:solidFill>
                  <a:srgbClr val="654A15"/>
                </a:solidFill>
              </a:rPr>
              <a:t>example of such acceptance criteria</a:t>
            </a:r>
            <a:r>
              <a:rPr lang="en-GB" altLang="ja-JP" noProof="0" dirty="0" smtClean="0"/>
              <a:t> can be found in the US NRC </a:t>
            </a:r>
            <a:r>
              <a:rPr lang="en-GB" altLang="ja-JP" b="1" noProof="0" dirty="0" smtClean="0">
                <a:solidFill>
                  <a:srgbClr val="654A15"/>
                </a:solidFill>
              </a:rPr>
              <a:t>10 CFR 50.46</a:t>
            </a:r>
            <a:r>
              <a:rPr lang="en-GB" altLang="ja-JP" noProof="0" dirty="0" smtClean="0"/>
              <a:t> regulation for the Emergency Core Cooling Systems (ECCSs) for Light water reactors (LWRs), </a:t>
            </a:r>
          </a:p>
          <a:p>
            <a:pPr marL="358775" indent="-358775" eaLnBrk="1" hangingPunct="1"/>
            <a:r>
              <a:rPr lang="en-GB" altLang="ja-JP" noProof="0" dirty="0" smtClean="0"/>
              <a:t>This addresses safety limits that must be assured under </a:t>
            </a:r>
            <a:r>
              <a:rPr lang="en-GB" altLang="ja-JP" b="1" noProof="0" dirty="0" smtClean="0">
                <a:solidFill>
                  <a:srgbClr val="654A15"/>
                </a:solidFill>
              </a:rPr>
              <a:t>Loss of Coolant Accident (LOCA) conditions</a:t>
            </a:r>
            <a:r>
              <a:rPr lang="en-GB" altLang="ja-JP" noProof="0" dirty="0" smtClean="0"/>
              <a:t>:</a:t>
            </a:r>
          </a:p>
          <a:p>
            <a:pPr marL="719138" lvl="1" indent="-358775" eaLnBrk="1" hangingPunct="1"/>
            <a:r>
              <a:rPr lang="en-GB" altLang="ja-JP" noProof="0" dirty="0" smtClean="0"/>
              <a:t>Maximum </a:t>
            </a:r>
            <a:r>
              <a:rPr lang="en-GB" altLang="ja-JP" noProof="0" dirty="0" err="1" smtClean="0"/>
              <a:t>zircaloy</a:t>
            </a:r>
            <a:r>
              <a:rPr lang="en-GB" altLang="ja-JP" noProof="0" dirty="0" smtClean="0"/>
              <a:t> cladding temperature (1204 C);</a:t>
            </a:r>
          </a:p>
          <a:p>
            <a:pPr marL="719138" lvl="1" indent="-358775" eaLnBrk="1" hangingPunct="1"/>
            <a:r>
              <a:rPr lang="en-GB" altLang="ja-JP" noProof="0" dirty="0" smtClean="0"/>
              <a:t>Maximum oxidation of cladding (17 %);</a:t>
            </a:r>
          </a:p>
          <a:p>
            <a:pPr marL="719138" lvl="1" indent="-358775" eaLnBrk="1" hangingPunct="1"/>
            <a:r>
              <a:rPr lang="en-GB" altLang="ja-JP" noProof="0" dirty="0" smtClean="0"/>
              <a:t>Maximum amount of hydrogen generated by chemical reaction of the </a:t>
            </a:r>
            <a:r>
              <a:rPr lang="en-GB" altLang="ja-JP" noProof="0" dirty="0" err="1" smtClean="0"/>
              <a:t>zircaloy</a:t>
            </a:r>
            <a:r>
              <a:rPr lang="en-GB" altLang="ja-JP" noProof="0" dirty="0" smtClean="0"/>
              <a:t> cladding with water and/or steam (1 %);</a:t>
            </a:r>
          </a:p>
          <a:p>
            <a:pPr marL="719138" lvl="1" indent="-358775" eaLnBrk="1" hangingPunct="1"/>
            <a:r>
              <a:rPr lang="en-GB" altLang="ja-JP" noProof="0" dirty="0" err="1" smtClean="0"/>
              <a:t>Coolable</a:t>
            </a:r>
            <a:r>
              <a:rPr lang="en-GB" altLang="ja-JP" noProof="0" dirty="0" smtClean="0"/>
              <a:t> core geometry;</a:t>
            </a:r>
          </a:p>
          <a:p>
            <a:pPr marL="719138" lvl="1" indent="-358775" eaLnBrk="1" hangingPunct="1"/>
            <a:r>
              <a:rPr lang="en-GB" altLang="ja-JP" noProof="0" dirty="0" smtClean="0"/>
              <a:t>Long term cooling.</a:t>
            </a:r>
          </a:p>
          <a:p>
            <a:pPr marL="358775" indent="-358775" eaLnBrk="1" hangingPunct="1"/>
            <a:r>
              <a:rPr lang="en-GB" altLang="ja-JP" b="1" noProof="0" dirty="0" smtClean="0">
                <a:solidFill>
                  <a:srgbClr val="654A15"/>
                </a:solidFill>
              </a:rPr>
              <a:t>Compliance</a:t>
            </a:r>
            <a:r>
              <a:rPr lang="en-GB" altLang="ja-JP" noProof="0" dirty="0" smtClean="0"/>
              <a:t> with acceptance criteria shall also be </a:t>
            </a:r>
            <a:r>
              <a:rPr lang="en-GB" altLang="ja-JP" b="1" noProof="0" dirty="0" smtClean="0">
                <a:solidFill>
                  <a:srgbClr val="654A15"/>
                </a:solidFill>
              </a:rPr>
              <a:t>demonstrate</a:t>
            </a:r>
            <a:r>
              <a:rPr lang="en-GB" altLang="ja-JP" b="1" dirty="0">
                <a:solidFill>
                  <a:srgbClr val="654A15"/>
                </a:solidFill>
              </a:rPr>
              <a:t>d</a:t>
            </a:r>
            <a:r>
              <a:rPr lang="en-GB" altLang="ja-JP" noProof="0" dirty="0" smtClean="0"/>
              <a:t> in </a:t>
            </a:r>
            <a:r>
              <a:rPr lang="en-GB" altLang="ja-JP" b="1" noProof="0" dirty="0" smtClean="0">
                <a:solidFill>
                  <a:srgbClr val="654A15"/>
                </a:solidFill>
              </a:rPr>
              <a:t>licensing applications.</a:t>
            </a:r>
          </a:p>
          <a:p>
            <a:pPr marL="719138" lvl="1" indent="-358775" eaLnBrk="1" hangingPunct="1">
              <a:buFont typeface="Arial" panose="020B0604020202020204" pitchFamily="34" charset="0"/>
              <a:buNone/>
            </a:pPr>
            <a:endParaRPr lang="en-GB" altLang="ja-JP" sz="2000" b="1" noProof="0" dirty="0" smtClean="0">
              <a:solidFill>
                <a:srgbClr val="654A15"/>
              </a:solidFill>
            </a:endParaRPr>
          </a:p>
        </p:txBody>
      </p:sp>
      <p:sp>
        <p:nvSpPr>
          <p:cNvPr id="11366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63381AB8-B177-4CEC-831E-F5FE90009273}" type="slidenum">
              <a:rPr lang="sl-SI" altLang="sl-SI" sz="1200">
                <a:solidFill>
                  <a:srgbClr val="898989"/>
                </a:solidFill>
                <a:cs typeface="Arial" panose="020B0604020202020204" pitchFamily="34" charset="0"/>
              </a:rPr>
              <a:pPr algn="r" eaLnBrk="1" fontAlgn="base" hangingPunct="1"/>
              <a:t>48</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6592949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EEAFA10B-F3FA-4E6A-BECB-46B96F87B624}" type="slidenum">
              <a:rPr lang="en-GB" altLang="sl-SI"/>
              <a:pPr>
                <a:defRPr/>
              </a:pPr>
              <a:t>49</a:t>
            </a:fld>
            <a:endParaRPr lang="en-GB" altLang="sl-SI"/>
          </a:p>
        </p:txBody>
      </p:sp>
      <p:sp>
        <p:nvSpPr>
          <p:cNvPr id="115714" name="Title 1"/>
          <p:cNvSpPr>
            <a:spLocks noGrp="1"/>
          </p:cNvSpPr>
          <p:nvPr>
            <p:ph type="title" idx="4294967295"/>
          </p:nvPr>
        </p:nvSpPr>
        <p:spPr/>
        <p:txBody>
          <a:bodyPr/>
          <a:lstStyle/>
          <a:p>
            <a:pPr eaLnBrk="1" hangingPunct="1"/>
            <a:r>
              <a:rPr lang="en-GB" altLang="sl-SI" noProof="0" dirty="0" smtClean="0"/>
              <a:t>Acceptance criteria for design extension</a:t>
            </a:r>
          </a:p>
        </p:txBody>
      </p:sp>
      <p:sp>
        <p:nvSpPr>
          <p:cNvPr id="115715" name="Content Placeholder 2"/>
          <p:cNvSpPr>
            <a:spLocks noGrp="1"/>
          </p:cNvSpPr>
          <p:nvPr>
            <p:ph idx="4294967295"/>
          </p:nvPr>
        </p:nvSpPr>
        <p:spPr bwMode="auto">
          <a:xfrm>
            <a:off x="381794" y="113823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58775" indent="-358775" eaLnBrk="1" hangingPunct="1"/>
            <a:endParaRPr lang="en-GB" altLang="ja-JP" sz="2400" noProof="0" dirty="0" smtClean="0"/>
          </a:p>
          <a:p>
            <a:pPr marL="358775" indent="-358775" eaLnBrk="1" hangingPunct="1"/>
            <a:endParaRPr lang="en-GB" altLang="ja-JP" b="1" noProof="0" dirty="0" smtClean="0">
              <a:solidFill>
                <a:srgbClr val="654A15"/>
              </a:solidFill>
            </a:endParaRPr>
          </a:p>
          <a:p>
            <a:pPr marL="358775" indent="-358775" eaLnBrk="1" hangingPunct="1"/>
            <a:r>
              <a:rPr lang="en-GB" altLang="ja-JP" b="1" noProof="0" dirty="0" smtClean="0">
                <a:solidFill>
                  <a:srgbClr val="654A15"/>
                </a:solidFill>
              </a:rPr>
              <a:t>Acceptance criteria</a:t>
            </a:r>
            <a:r>
              <a:rPr lang="en-GB" altLang="ja-JP" noProof="0" dirty="0" smtClean="0"/>
              <a:t> for design basis accidents may be </a:t>
            </a:r>
            <a:r>
              <a:rPr lang="en-GB" altLang="ja-JP" b="1" dirty="0">
                <a:solidFill>
                  <a:srgbClr val="654A15"/>
                </a:solidFill>
              </a:rPr>
              <a:t>s</a:t>
            </a:r>
            <a:r>
              <a:rPr lang="en-GB" altLang="ja-JP" b="1" noProof="0" dirty="0" smtClean="0">
                <a:solidFill>
                  <a:srgbClr val="654A15"/>
                </a:solidFill>
              </a:rPr>
              <a:t>upplemented</a:t>
            </a:r>
            <a:r>
              <a:rPr lang="en-GB" altLang="ja-JP" noProof="0" dirty="0" smtClean="0"/>
              <a:t> by criteria that relate to </a:t>
            </a:r>
            <a:r>
              <a:rPr lang="en-GB" altLang="ja-JP" b="1" noProof="0" dirty="0" smtClean="0">
                <a:solidFill>
                  <a:srgbClr val="654A15"/>
                </a:solidFill>
              </a:rPr>
              <a:t>severe accidents</a:t>
            </a:r>
            <a:r>
              <a:rPr lang="en-GB" altLang="ja-JP" noProof="0" dirty="0" smtClean="0"/>
              <a:t> and other design extension conditions. </a:t>
            </a:r>
          </a:p>
          <a:p>
            <a:pPr marL="358775" indent="-358775" eaLnBrk="1" hangingPunct="1"/>
            <a:r>
              <a:rPr lang="en-GB" altLang="ja-JP" noProof="0" dirty="0" smtClean="0"/>
              <a:t>These are </a:t>
            </a:r>
            <a:r>
              <a:rPr lang="en-GB" altLang="ja-JP" b="1" noProof="0" dirty="0" smtClean="0">
                <a:solidFill>
                  <a:srgbClr val="654A15"/>
                </a:solidFill>
              </a:rPr>
              <a:t>typically</a:t>
            </a:r>
            <a:r>
              <a:rPr lang="en-GB" altLang="ja-JP" noProof="0" dirty="0" smtClean="0"/>
              <a:t>: </a:t>
            </a:r>
          </a:p>
          <a:p>
            <a:pPr marL="719138" lvl="1" indent="-358775" eaLnBrk="1" hangingPunct="1"/>
            <a:r>
              <a:rPr lang="en-GB" altLang="ja-JP" noProof="0" dirty="0" smtClean="0"/>
              <a:t>core damage frequency, </a:t>
            </a:r>
          </a:p>
          <a:p>
            <a:pPr marL="719138" lvl="1" indent="-358775" eaLnBrk="1" hangingPunct="1"/>
            <a:r>
              <a:rPr lang="en-GB" altLang="ja-JP" noProof="0" dirty="0" smtClean="0"/>
              <a:t>prevention of consequential damage to the containment, </a:t>
            </a:r>
          </a:p>
          <a:p>
            <a:pPr marL="719138" lvl="1" indent="-358775" eaLnBrk="1" hangingPunct="1"/>
            <a:r>
              <a:rPr lang="en-GB" altLang="ja-JP" noProof="0" dirty="0" smtClean="0"/>
              <a:t>large early release frequency, </a:t>
            </a:r>
          </a:p>
          <a:p>
            <a:pPr marL="719138" lvl="1" indent="-358775" eaLnBrk="1" hangingPunct="1"/>
            <a:r>
              <a:rPr lang="en-GB" altLang="ja-JP" noProof="0" dirty="0" smtClean="0"/>
              <a:t>probability of scenarios requiring emergency measures off the site,</a:t>
            </a:r>
          </a:p>
          <a:p>
            <a:pPr marL="719138" lvl="1" indent="-358775" eaLnBrk="1" hangingPunct="1"/>
            <a:r>
              <a:rPr lang="en-GB" altLang="ja-JP" noProof="0" dirty="0" smtClean="0"/>
              <a:t>limiting the release of specific radionuclides such as Cs-137, </a:t>
            </a:r>
          </a:p>
          <a:p>
            <a:pPr marL="719138" lvl="1" indent="-358775" eaLnBrk="1" hangingPunct="1"/>
            <a:r>
              <a:rPr lang="en-GB" altLang="ja-JP" noProof="0" dirty="0" smtClean="0"/>
              <a:t>dose limits or risks to the most exposed individual;</a:t>
            </a:r>
          </a:p>
          <a:p>
            <a:pPr marL="719138" lvl="1" indent="-358775" eaLnBrk="1" hangingPunct="1"/>
            <a:r>
              <a:rPr lang="en-GB" altLang="ja-JP" dirty="0" smtClean="0"/>
              <a:t>limited environmental impact;</a:t>
            </a:r>
          </a:p>
          <a:p>
            <a:pPr marL="719138" lvl="1" indent="-358775" eaLnBrk="1" hangingPunct="1"/>
            <a:r>
              <a:rPr lang="en-GB" altLang="ja-JP" noProof="0" dirty="0" smtClean="0"/>
              <a:t>maintaining the long term integrity of the containment.</a:t>
            </a:r>
          </a:p>
        </p:txBody>
      </p:sp>
      <p:sp>
        <p:nvSpPr>
          <p:cNvPr id="11571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974F02F6-1517-4D5E-9EA1-B55A91B0D9C0}" type="slidenum">
              <a:rPr lang="sl-SI" altLang="sl-SI" sz="1200">
                <a:solidFill>
                  <a:srgbClr val="898989"/>
                </a:solidFill>
                <a:cs typeface="Arial" panose="020B0604020202020204" pitchFamily="34" charset="0"/>
              </a:rPr>
              <a:pPr algn="r" eaLnBrk="1" fontAlgn="base" hangingPunct="1"/>
              <a:t>49</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7332714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F88CE207-57FB-4CF3-8C33-17809A7CBE88}" type="slidenum">
              <a:rPr lang="en-GB" altLang="sl-SI"/>
              <a:pPr>
                <a:defRPr/>
              </a:pPr>
              <a:t>5</a:t>
            </a:fld>
            <a:endParaRPr lang="en-GB" altLang="sl-SI" dirty="0"/>
          </a:p>
        </p:txBody>
      </p:sp>
      <p:sp>
        <p:nvSpPr>
          <p:cNvPr id="16386" name="Title 1"/>
          <p:cNvSpPr>
            <a:spLocks noGrp="1"/>
          </p:cNvSpPr>
          <p:nvPr>
            <p:ph type="title" idx="4294967295"/>
          </p:nvPr>
        </p:nvSpPr>
        <p:spPr/>
        <p:txBody>
          <a:bodyPr/>
          <a:lstStyle/>
          <a:p>
            <a:pPr fontAlgn="ctr"/>
            <a:r>
              <a:rPr lang="en-US" cap="all" dirty="0"/>
              <a:t>Safety assessment – </a:t>
            </a:r>
            <a:br>
              <a:rPr lang="en-US" cap="all" dirty="0"/>
            </a:br>
            <a:r>
              <a:rPr lang="en-US" cap="all" dirty="0"/>
              <a:t>deterministic safety analysis</a:t>
            </a:r>
            <a:endParaRPr lang="en-GB" altLang="sl-SI" cap="all" noProof="0" dirty="0" smtClean="0"/>
          </a:p>
        </p:txBody>
      </p:sp>
      <p:sp>
        <p:nvSpPr>
          <p:cNvPr id="16387" name="Content Placeholder 2"/>
          <p:cNvSpPr>
            <a:spLocks noGrp="1"/>
          </p:cNvSpPr>
          <p:nvPr>
            <p:ph idx="4294967295"/>
          </p:nvPr>
        </p:nvSpPr>
        <p:spPr bwMode="auto">
          <a:xfrm>
            <a:off x="590419" y="2036763"/>
            <a:ext cx="8884444" cy="3231068"/>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 be able to:</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the main purpose of performing safety analyses.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Identify whose responsibility is the performance of safety analyses.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the main goals/outcomes of deterministic safety  assessments</a:t>
            </a:r>
            <a:r>
              <a:rPr lang="en-GB" altLang="sl-SI" sz="2200" i="1" noProof="0" dirty="0" smtClean="0">
                <a:solidFill>
                  <a:srgbClr val="000000"/>
                </a:solidFill>
              </a:rPr>
              <a:t>.</a:t>
            </a:r>
            <a:endParaRPr lang="en-GB" altLang="sl-SI" sz="2200" noProof="0" dirty="0" smtClean="0"/>
          </a:p>
        </p:txBody>
      </p:sp>
      <p:sp>
        <p:nvSpPr>
          <p:cNvPr id="1638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EBE9FDFA-D256-4D6E-9A0D-BB8AD1910D43}" type="slidenum">
              <a:rPr lang="sl-SI" altLang="sl-SI" sz="1200">
                <a:solidFill>
                  <a:srgbClr val="898989"/>
                </a:solidFill>
                <a:cs typeface="Arial" panose="020B0604020202020204" pitchFamily="34" charset="0"/>
              </a:rPr>
              <a:pPr algn="r" eaLnBrk="1" fontAlgn="base" hangingPunct="1"/>
              <a:t>5</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583775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solidFill>
                  <a:srgbClr val="C00000"/>
                </a:solidFill>
              </a:rPr>
              <a:t>Types of deterministic analyses</a:t>
            </a:r>
            <a:endParaRPr lang="en-US" dirty="0">
              <a:solidFill>
                <a:srgbClr val="C00000"/>
              </a:solidFill>
            </a:endParaRPr>
          </a:p>
        </p:txBody>
      </p:sp>
    </p:spTree>
    <p:extLst>
      <p:ext uri="{BB962C8B-B14F-4D97-AF65-F5344CB8AC3E}">
        <p14:creationId xmlns:p14="http://schemas.microsoft.com/office/powerpoint/2010/main" val="22052478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B2FFAC14-FD49-4252-8963-233CB8F5EC47}" type="slidenum">
              <a:rPr lang="en-GB" altLang="sl-SI"/>
              <a:pPr>
                <a:defRPr/>
              </a:pPr>
              <a:t>51</a:t>
            </a:fld>
            <a:endParaRPr lang="en-GB" altLang="sl-SI"/>
          </a:p>
        </p:txBody>
      </p:sp>
      <p:sp>
        <p:nvSpPr>
          <p:cNvPr id="117762" name="Title 1"/>
          <p:cNvSpPr>
            <a:spLocks noGrp="1"/>
          </p:cNvSpPr>
          <p:nvPr>
            <p:ph type="title" idx="4294967295"/>
          </p:nvPr>
        </p:nvSpPr>
        <p:spPr/>
        <p:txBody>
          <a:bodyPr/>
          <a:lstStyle/>
          <a:p>
            <a:pPr eaLnBrk="1" fontAlgn="ctr" hangingPunct="1"/>
            <a:r>
              <a:rPr lang="en-GB" altLang="sl-SI" noProof="0" dirty="0" smtClean="0"/>
              <a:t>TYPES OF DETERMINISTIC SAFETY ANALYSES</a:t>
            </a:r>
          </a:p>
        </p:txBody>
      </p:sp>
      <p:sp>
        <p:nvSpPr>
          <p:cNvPr id="117763" name="Content Placeholder 2"/>
          <p:cNvSpPr>
            <a:spLocks noGrp="1"/>
          </p:cNvSpPr>
          <p:nvPr>
            <p:ph idx="4294967295"/>
          </p:nvPr>
        </p:nvSpPr>
        <p:spPr bwMode="auto">
          <a:xfrm>
            <a:off x="514219" y="1484313"/>
            <a:ext cx="8884444" cy="3231068"/>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 be able to:</a:t>
            </a:r>
            <a:endParaRPr lang="en-GB" altLang="sl-SI" sz="2200" i="1" noProof="0" dirty="0" smtClean="0"/>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List 4 options available for deterministic calculations.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Distinguish between conservative and best estimate calculations.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the difference between determination of availability of safety systems in conservative and PSA based option.</a:t>
            </a:r>
          </a:p>
        </p:txBody>
      </p:sp>
      <p:sp>
        <p:nvSpPr>
          <p:cNvPr id="11776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E38609D1-0576-41EE-B930-335E54BCD708}" type="slidenum">
              <a:rPr lang="sl-SI" altLang="sl-SI" sz="1200">
                <a:solidFill>
                  <a:srgbClr val="898989"/>
                </a:solidFill>
                <a:cs typeface="Arial" panose="020B0604020202020204" pitchFamily="34" charset="0"/>
              </a:rPr>
              <a:pPr algn="r" eaLnBrk="1" fontAlgn="base" hangingPunct="1"/>
              <a:t>51</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41946025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1E96004F-141B-4E72-9979-5FEBB55ED892}" type="slidenum">
              <a:rPr lang="en-GB" altLang="sl-SI"/>
              <a:pPr>
                <a:defRPr/>
              </a:pPr>
              <a:t>52</a:t>
            </a:fld>
            <a:endParaRPr lang="en-GB" altLang="sl-SI"/>
          </a:p>
        </p:txBody>
      </p:sp>
      <p:sp>
        <p:nvSpPr>
          <p:cNvPr id="118786" name="Title 1"/>
          <p:cNvSpPr>
            <a:spLocks noGrp="1"/>
          </p:cNvSpPr>
          <p:nvPr>
            <p:ph type="title" idx="4294967295"/>
          </p:nvPr>
        </p:nvSpPr>
        <p:spPr/>
        <p:txBody>
          <a:bodyPr/>
          <a:lstStyle/>
          <a:p>
            <a:pPr eaLnBrk="1" hangingPunct="1"/>
            <a:r>
              <a:rPr lang="en-GB" altLang="sl-SI" noProof="0" dirty="0" smtClean="0"/>
              <a:t> Nature of deterministic safety analyses</a:t>
            </a:r>
          </a:p>
        </p:txBody>
      </p:sp>
      <p:sp>
        <p:nvSpPr>
          <p:cNvPr id="118787" name="Content Placeholder 2"/>
          <p:cNvSpPr>
            <a:spLocks noGrp="1"/>
          </p:cNvSpPr>
          <p:nvPr>
            <p:ph idx="4294967295"/>
          </p:nvPr>
        </p:nvSpPr>
        <p:spPr bwMode="auto">
          <a:xfrm>
            <a:off x="381794" y="113823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58775" indent="-358775" eaLnBrk="1" hangingPunct="1"/>
            <a:endParaRPr lang="en-GB" altLang="ja-JP" sz="2400" noProof="0" dirty="0" smtClean="0"/>
          </a:p>
          <a:p>
            <a:pPr marL="358775" indent="-358775" eaLnBrk="1" hangingPunct="1"/>
            <a:endParaRPr lang="en-GB" altLang="ja-JP" sz="2400" noProof="0" dirty="0" smtClean="0"/>
          </a:p>
          <a:p>
            <a:pPr marL="358775" indent="-358775" eaLnBrk="1" hangingPunct="1"/>
            <a:endParaRPr lang="en-GB" altLang="ja-JP" b="1" noProof="0" dirty="0" smtClean="0">
              <a:solidFill>
                <a:srgbClr val="654A15"/>
              </a:solidFill>
            </a:endParaRPr>
          </a:p>
          <a:p>
            <a:pPr marL="358775" indent="-358775" eaLnBrk="1" hangingPunct="1"/>
            <a:r>
              <a:rPr lang="en-GB" altLang="ja-JP" b="1" noProof="0" dirty="0" smtClean="0">
                <a:solidFill>
                  <a:srgbClr val="654A15"/>
                </a:solidFill>
              </a:rPr>
              <a:t>Deterministic safety analyses</a:t>
            </a:r>
            <a:r>
              <a:rPr lang="en-GB" altLang="ja-JP" noProof="0" dirty="0" smtClean="0"/>
              <a:t> are calculations that are performed to describe the behaviour of the plant under a given set of conditions. </a:t>
            </a:r>
          </a:p>
          <a:p>
            <a:pPr marL="358775" indent="-358775" eaLnBrk="1" hangingPunct="1"/>
            <a:endParaRPr lang="en-GB" altLang="ja-JP" noProof="0" dirty="0" smtClean="0"/>
          </a:p>
          <a:p>
            <a:pPr marL="358775" indent="-358775" eaLnBrk="1" hangingPunct="1"/>
            <a:r>
              <a:rPr lang="en-GB" altLang="ja-JP" noProof="0" dirty="0" smtClean="0"/>
              <a:t>These </a:t>
            </a:r>
            <a:r>
              <a:rPr lang="en-GB" altLang="ja-JP" b="1" noProof="0" dirty="0" smtClean="0">
                <a:solidFill>
                  <a:srgbClr val="654A15"/>
                </a:solidFill>
              </a:rPr>
              <a:t>conditions include</a:t>
            </a:r>
            <a:r>
              <a:rPr lang="en-GB" altLang="ja-JP" noProof="0" dirty="0" smtClean="0"/>
              <a:t>:</a:t>
            </a:r>
          </a:p>
          <a:p>
            <a:pPr marL="719138" lvl="1" indent="-358775" eaLnBrk="1" hangingPunct="1"/>
            <a:r>
              <a:rPr lang="en-GB" altLang="ja-JP" noProof="0" dirty="0" smtClean="0"/>
              <a:t>the physical description of the nuclear power plant or relevant parts of it, </a:t>
            </a:r>
          </a:p>
          <a:p>
            <a:pPr marL="719138" lvl="1" indent="-358775" eaLnBrk="1" hangingPunct="1"/>
            <a:r>
              <a:rPr lang="en-GB" altLang="ja-JP" noProof="0" dirty="0" smtClean="0"/>
              <a:t>equations that describe the relevant phenomena, </a:t>
            </a:r>
          </a:p>
          <a:p>
            <a:pPr marL="719138" lvl="1" indent="-358775" eaLnBrk="1" hangingPunct="1"/>
            <a:r>
              <a:rPr lang="en-GB" altLang="ja-JP" noProof="0" dirty="0" smtClean="0"/>
              <a:t>information about the properties of the materials and equipment,</a:t>
            </a:r>
          </a:p>
          <a:p>
            <a:pPr marL="719138" lvl="1" indent="-358775" eaLnBrk="1" hangingPunct="1"/>
            <a:r>
              <a:rPr lang="en-GB" altLang="ja-JP" noProof="0" dirty="0" smtClean="0"/>
              <a:t>a set of initial conditions, including the PIE in question</a:t>
            </a:r>
            <a:r>
              <a:rPr lang="en-GB" altLang="ja-JP" sz="2000" noProof="0" dirty="0" smtClean="0"/>
              <a:t>. </a:t>
            </a:r>
          </a:p>
        </p:txBody>
      </p:sp>
      <p:sp>
        <p:nvSpPr>
          <p:cNvPr id="11878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92594356-F79E-44CE-A64C-E0FD9AE44261}" type="slidenum">
              <a:rPr lang="sl-SI" altLang="sl-SI" sz="1200">
                <a:solidFill>
                  <a:srgbClr val="898989"/>
                </a:solidFill>
                <a:cs typeface="Arial" panose="020B0604020202020204" pitchFamily="34" charset="0"/>
              </a:rPr>
              <a:pPr algn="r" eaLnBrk="1" fontAlgn="base" hangingPunct="1"/>
              <a:t>52</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61491077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C2E61D21-8560-491A-BFEE-D7E61C489D0D}" type="slidenum">
              <a:rPr lang="en-GB" altLang="sl-SI"/>
              <a:pPr>
                <a:defRPr/>
              </a:pPr>
              <a:t>53</a:t>
            </a:fld>
            <a:endParaRPr lang="en-GB" altLang="sl-SI"/>
          </a:p>
        </p:txBody>
      </p:sp>
      <p:sp>
        <p:nvSpPr>
          <p:cNvPr id="120834" name="Title 1"/>
          <p:cNvSpPr>
            <a:spLocks noGrp="1"/>
          </p:cNvSpPr>
          <p:nvPr>
            <p:ph type="title" idx="4294967295"/>
          </p:nvPr>
        </p:nvSpPr>
        <p:spPr/>
        <p:txBody>
          <a:bodyPr/>
          <a:lstStyle/>
          <a:p>
            <a:pPr eaLnBrk="1" hangingPunct="1"/>
            <a:r>
              <a:rPr lang="en-GB" altLang="sl-SI" noProof="0" dirty="0" smtClean="0"/>
              <a:t> Types of deterministic safety analyses</a:t>
            </a:r>
          </a:p>
        </p:txBody>
      </p:sp>
      <p:sp>
        <p:nvSpPr>
          <p:cNvPr id="120835" name="Content Placeholder 2"/>
          <p:cNvSpPr>
            <a:spLocks noGrp="1"/>
          </p:cNvSpPr>
          <p:nvPr>
            <p:ph idx="4294967295"/>
          </p:nvPr>
        </p:nvSpPr>
        <p:spPr bwMode="auto">
          <a:xfrm>
            <a:off x="328481" y="163353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58775" indent="-358775" eaLnBrk="1" hangingPunct="1"/>
            <a:r>
              <a:rPr lang="en-GB" altLang="ja-JP" noProof="0" dirty="0" smtClean="0"/>
              <a:t>For a </a:t>
            </a:r>
            <a:r>
              <a:rPr lang="en-GB" altLang="ja-JP" b="1" noProof="0" dirty="0" smtClean="0">
                <a:solidFill>
                  <a:srgbClr val="654A15"/>
                </a:solidFill>
              </a:rPr>
              <a:t>nuclear power</a:t>
            </a:r>
            <a:r>
              <a:rPr lang="en-GB" altLang="ja-JP" noProof="0" dirty="0" smtClean="0"/>
              <a:t> plant, the </a:t>
            </a:r>
            <a:r>
              <a:rPr lang="en-GB" altLang="ja-JP" b="1" noProof="0" dirty="0" smtClean="0">
                <a:solidFill>
                  <a:srgbClr val="654A15"/>
                </a:solidFill>
              </a:rPr>
              <a:t>analysis may include</a:t>
            </a:r>
          </a:p>
          <a:p>
            <a:pPr marL="719138" lvl="1" indent="-358775" eaLnBrk="1" hangingPunct="1"/>
            <a:r>
              <a:rPr lang="en-GB" altLang="ja-JP" noProof="0" dirty="0" err="1" smtClean="0"/>
              <a:t>neutronics</a:t>
            </a:r>
            <a:r>
              <a:rPr lang="en-GB" altLang="ja-JP" noProof="0" dirty="0" smtClean="0"/>
              <a:t>, </a:t>
            </a:r>
          </a:p>
          <a:p>
            <a:pPr marL="719138" lvl="1" indent="-358775" eaLnBrk="1" hangingPunct="1"/>
            <a:r>
              <a:rPr lang="en-GB" altLang="ja-JP" noProof="0" dirty="0" smtClean="0"/>
              <a:t>reactor dynamics, </a:t>
            </a:r>
          </a:p>
          <a:p>
            <a:pPr marL="719138" lvl="1" indent="-358775" eaLnBrk="1" hangingPunct="1"/>
            <a:r>
              <a:rPr lang="en-GB" altLang="ja-JP" noProof="0" dirty="0" smtClean="0"/>
              <a:t>radiation shielding, </a:t>
            </a:r>
          </a:p>
          <a:p>
            <a:pPr marL="719138" lvl="1" indent="-358775" eaLnBrk="1" hangingPunct="1"/>
            <a:r>
              <a:rPr lang="en-GB" altLang="ja-JP" noProof="0" dirty="0" smtClean="0"/>
              <a:t>steady state and transient thermal-hydraulics, </a:t>
            </a:r>
          </a:p>
          <a:p>
            <a:pPr marL="719138" lvl="1" indent="-358775" eaLnBrk="1" hangingPunct="1"/>
            <a:r>
              <a:rPr lang="en-GB" altLang="ja-JP" noProof="0" dirty="0" smtClean="0"/>
              <a:t>heat transfer in the core and in various components, </a:t>
            </a:r>
          </a:p>
          <a:p>
            <a:pPr marL="719138" lvl="1" indent="-358775" eaLnBrk="1" hangingPunct="1"/>
            <a:r>
              <a:rPr lang="en-GB" altLang="ja-JP" noProof="0" dirty="0" smtClean="0"/>
              <a:t>fuel behaviour, and </a:t>
            </a:r>
          </a:p>
          <a:p>
            <a:pPr marL="719138" lvl="1" indent="-358775" eaLnBrk="1" hangingPunct="1"/>
            <a:r>
              <a:rPr lang="en-GB" altLang="ja-JP" noProof="0" dirty="0" smtClean="0"/>
              <a:t>structural statics and dynamics. </a:t>
            </a:r>
          </a:p>
          <a:p>
            <a:pPr marL="719138" lvl="1" indent="-358775" eaLnBrk="1" hangingPunct="1"/>
            <a:endParaRPr lang="en-GB" altLang="ja-JP" noProof="0" dirty="0" smtClean="0"/>
          </a:p>
          <a:p>
            <a:pPr marL="358775" indent="-358775" eaLnBrk="1" hangingPunct="1"/>
            <a:r>
              <a:rPr lang="en-GB" altLang="ja-JP" noProof="0" dirty="0" smtClean="0"/>
              <a:t>A number of </a:t>
            </a:r>
            <a:r>
              <a:rPr lang="en-GB" altLang="ja-JP" b="1" noProof="0" dirty="0" smtClean="0">
                <a:solidFill>
                  <a:srgbClr val="654A15"/>
                </a:solidFill>
              </a:rPr>
              <a:t>computer codes</a:t>
            </a:r>
            <a:r>
              <a:rPr lang="en-GB" altLang="ja-JP" noProof="0" dirty="0" smtClean="0"/>
              <a:t> are used to perform the calculations.</a:t>
            </a:r>
          </a:p>
          <a:p>
            <a:pPr marL="358775" indent="-358775" eaLnBrk="1" hangingPunct="1"/>
            <a:r>
              <a:rPr lang="en-GB" altLang="ja-JP" noProof="0" dirty="0" smtClean="0"/>
              <a:t>These codes, the analytical models used, and the plant descriptive models must be </a:t>
            </a:r>
            <a:r>
              <a:rPr lang="en-GB" altLang="ja-JP" b="1" noProof="0" dirty="0" smtClean="0">
                <a:solidFill>
                  <a:srgbClr val="654A15"/>
                </a:solidFill>
              </a:rPr>
              <a:t>verified and validated,</a:t>
            </a:r>
            <a:r>
              <a:rPr lang="en-GB" altLang="ja-JP" noProof="0" dirty="0" smtClean="0"/>
              <a:t> and accepted for their particular application.</a:t>
            </a:r>
          </a:p>
        </p:txBody>
      </p:sp>
      <p:sp>
        <p:nvSpPr>
          <p:cNvPr id="12083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7177FDEF-0A3D-4BC4-9DA9-C834717C81B3}" type="slidenum">
              <a:rPr lang="sl-SI" altLang="sl-SI" sz="1200">
                <a:solidFill>
                  <a:srgbClr val="898989"/>
                </a:solidFill>
                <a:cs typeface="Arial" panose="020B0604020202020204" pitchFamily="34" charset="0"/>
              </a:rPr>
              <a:pPr algn="r" eaLnBrk="1" fontAlgn="base" hangingPunct="1"/>
              <a:t>53</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3205398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1F33F974-16B1-4F51-9E6D-A58FD8FA29A7}" type="slidenum">
              <a:rPr lang="en-GB" altLang="sl-SI"/>
              <a:pPr>
                <a:defRPr/>
              </a:pPr>
              <a:t>54</a:t>
            </a:fld>
            <a:endParaRPr lang="en-GB" altLang="sl-SI"/>
          </a:p>
        </p:txBody>
      </p:sp>
      <p:sp>
        <p:nvSpPr>
          <p:cNvPr id="122882" name="Title 1"/>
          <p:cNvSpPr>
            <a:spLocks noGrp="1"/>
          </p:cNvSpPr>
          <p:nvPr>
            <p:ph type="title" idx="4294967295"/>
          </p:nvPr>
        </p:nvSpPr>
        <p:spPr/>
        <p:txBody>
          <a:bodyPr/>
          <a:lstStyle/>
          <a:p>
            <a:pPr eaLnBrk="1" hangingPunct="1"/>
            <a:r>
              <a:rPr lang="en-GB" altLang="sl-SI" noProof="0" dirty="0" smtClean="0"/>
              <a:t> Approaches of deterministic safety analyses</a:t>
            </a:r>
          </a:p>
        </p:txBody>
      </p:sp>
      <p:sp>
        <p:nvSpPr>
          <p:cNvPr id="122883" name="Content Placeholder 2"/>
          <p:cNvSpPr>
            <a:spLocks noGrp="1"/>
          </p:cNvSpPr>
          <p:nvPr>
            <p:ph idx="4294967295"/>
          </p:nvPr>
        </p:nvSpPr>
        <p:spPr bwMode="auto">
          <a:xfrm>
            <a:off x="354277" y="155733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marL="381000" indent="-381000" eaLnBrk="1" hangingPunct="1"/>
            <a:r>
              <a:rPr lang="en-GB" altLang="ja-JP" noProof="0" dirty="0" smtClean="0"/>
              <a:t>There are </a:t>
            </a:r>
            <a:r>
              <a:rPr lang="en-GB" altLang="ja-JP" b="1" noProof="0" dirty="0" smtClean="0">
                <a:solidFill>
                  <a:srgbClr val="654A15"/>
                </a:solidFill>
              </a:rPr>
              <a:t>three alternative ways</a:t>
            </a:r>
            <a:r>
              <a:rPr lang="en-GB" altLang="ja-JP" noProof="0" dirty="0" smtClean="0"/>
              <a:t> of analysing anticipated operational occurrences and design basis accidents to demonstrate that the safety requirements are met:</a:t>
            </a:r>
          </a:p>
          <a:p>
            <a:pPr marL="719138" lvl="1" indent="-358775" eaLnBrk="1" hangingPunct="1">
              <a:buFont typeface="Arial" panose="020B0604020202020204" pitchFamily="34" charset="0"/>
              <a:buAutoNum type="arabicPeriod"/>
            </a:pPr>
            <a:r>
              <a:rPr lang="en-GB" altLang="ja-JP" noProof="0" dirty="0" smtClean="0"/>
              <a:t>Use of</a:t>
            </a:r>
            <a:r>
              <a:rPr lang="en-GB" altLang="ja-JP" b="1" noProof="0" dirty="0" smtClean="0">
                <a:solidFill>
                  <a:srgbClr val="654A15"/>
                </a:solidFill>
              </a:rPr>
              <a:t> conservative</a:t>
            </a:r>
            <a:r>
              <a:rPr lang="en-GB" altLang="ja-JP" noProof="0" dirty="0" smtClean="0"/>
              <a:t> computer codes with </a:t>
            </a:r>
            <a:r>
              <a:rPr lang="en-GB" altLang="ja-JP" b="1" noProof="0" dirty="0" smtClean="0">
                <a:solidFill>
                  <a:srgbClr val="654A15"/>
                </a:solidFill>
              </a:rPr>
              <a:t>conservative</a:t>
            </a:r>
            <a:r>
              <a:rPr lang="en-GB" altLang="ja-JP" noProof="0" dirty="0" smtClean="0"/>
              <a:t> initial and boundary conditions (conservative analysis);</a:t>
            </a:r>
          </a:p>
          <a:p>
            <a:pPr marL="719138" lvl="1" indent="-358775" eaLnBrk="1" hangingPunct="1">
              <a:buFont typeface="Arial" panose="020B0604020202020204" pitchFamily="34" charset="0"/>
              <a:buAutoNum type="arabicPeriod"/>
            </a:pPr>
            <a:r>
              <a:rPr lang="en-GB" altLang="ja-JP" noProof="0" dirty="0" smtClean="0"/>
              <a:t>Use of </a:t>
            </a:r>
            <a:r>
              <a:rPr lang="en-GB" altLang="ja-JP" b="1" noProof="0" dirty="0" smtClean="0">
                <a:solidFill>
                  <a:srgbClr val="654A15"/>
                </a:solidFill>
              </a:rPr>
              <a:t>best estimate</a:t>
            </a:r>
            <a:r>
              <a:rPr lang="en-GB" altLang="ja-JP" noProof="0" dirty="0" smtClean="0"/>
              <a:t> computer codes combined with </a:t>
            </a:r>
            <a:r>
              <a:rPr lang="en-GB" altLang="ja-JP" b="1" noProof="0" dirty="0" smtClean="0">
                <a:solidFill>
                  <a:srgbClr val="654A15"/>
                </a:solidFill>
              </a:rPr>
              <a:t>conservative </a:t>
            </a:r>
            <a:r>
              <a:rPr lang="en-GB" altLang="ja-JP" noProof="0" dirty="0" smtClean="0"/>
              <a:t>initial and boundary conditions (combined analysis);</a:t>
            </a:r>
          </a:p>
          <a:p>
            <a:pPr marL="719138" lvl="1" indent="-358775" eaLnBrk="1" hangingPunct="1">
              <a:buFont typeface="Arial" panose="020B0604020202020204" pitchFamily="34" charset="0"/>
              <a:buAutoNum type="arabicPeriod"/>
            </a:pPr>
            <a:r>
              <a:rPr lang="en-GB" altLang="ja-JP" noProof="0" dirty="0" smtClean="0"/>
              <a:t>Use of </a:t>
            </a:r>
            <a:r>
              <a:rPr lang="en-GB" altLang="ja-JP" b="1" noProof="0" dirty="0" smtClean="0">
                <a:solidFill>
                  <a:srgbClr val="654A15"/>
                </a:solidFill>
              </a:rPr>
              <a:t>best estimate</a:t>
            </a:r>
            <a:r>
              <a:rPr lang="en-GB" altLang="ja-JP" noProof="0" dirty="0" smtClean="0"/>
              <a:t> computer codes with conservative and/or realistic input data but coupled with an evaluation of the </a:t>
            </a:r>
            <a:r>
              <a:rPr lang="en-GB" altLang="ja-JP" b="1" noProof="0" dirty="0" smtClean="0">
                <a:solidFill>
                  <a:srgbClr val="654A15"/>
                </a:solidFill>
              </a:rPr>
              <a:t>uncertaintie</a:t>
            </a:r>
            <a:r>
              <a:rPr lang="en-GB" altLang="ja-JP" noProof="0" dirty="0" smtClean="0"/>
              <a:t>s of the results. A conservative value of the relevant parameter, which takes into account the quantified level of uncertainty, is used in the </a:t>
            </a:r>
            <a:r>
              <a:rPr lang="en-GB" altLang="ja-JP" b="1" noProof="0" dirty="0" smtClean="0">
                <a:solidFill>
                  <a:srgbClr val="654A15"/>
                </a:solidFill>
              </a:rPr>
              <a:t>safety evaluation</a:t>
            </a:r>
            <a:r>
              <a:rPr lang="en-GB" altLang="ja-JP" noProof="0" dirty="0" smtClean="0"/>
              <a:t>. </a:t>
            </a:r>
          </a:p>
        </p:txBody>
      </p:sp>
      <p:sp>
        <p:nvSpPr>
          <p:cNvPr id="12288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D17343A4-134A-450F-9066-5CE4037327FF}" type="slidenum">
              <a:rPr lang="sl-SI" altLang="sl-SI" sz="1200">
                <a:solidFill>
                  <a:srgbClr val="898989"/>
                </a:solidFill>
                <a:cs typeface="Arial" panose="020B0604020202020204" pitchFamily="34" charset="0"/>
              </a:rPr>
              <a:pPr algn="r" eaLnBrk="1" fontAlgn="base" hangingPunct="1"/>
              <a:t>54</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40443428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0"/>
          </p:nvPr>
        </p:nvSpPr>
        <p:spPr/>
        <p:txBody>
          <a:bodyPr/>
          <a:lstStyle/>
          <a:p>
            <a:pPr>
              <a:defRPr/>
            </a:pPr>
            <a:fld id="{15A6B25F-BFD9-462A-AE74-CC6C38802451}" type="slidenum">
              <a:rPr lang="en-GB" altLang="sl-SI"/>
              <a:pPr>
                <a:defRPr/>
              </a:pPr>
              <a:t>55</a:t>
            </a:fld>
            <a:endParaRPr lang="en-GB" altLang="sl-SI"/>
          </a:p>
        </p:txBody>
      </p:sp>
      <p:sp>
        <p:nvSpPr>
          <p:cNvPr id="124930" name="Rectangle 4"/>
          <p:cNvSpPr>
            <a:spLocks noChangeArrowheads="1"/>
          </p:cNvSpPr>
          <p:nvPr/>
        </p:nvSpPr>
        <p:spPr bwMode="auto">
          <a:xfrm>
            <a:off x="514800" y="342909"/>
            <a:ext cx="819487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r>
              <a:rPr lang="en-GB" altLang="sl-SI" sz="2400" dirty="0" smtClean="0">
                <a:solidFill>
                  <a:srgbClr val="003399"/>
                </a:solidFill>
                <a:cs typeface="Arial" panose="020B0604020202020204" pitchFamily="34" charset="0"/>
              </a:rPr>
              <a:t>Options </a:t>
            </a:r>
            <a:r>
              <a:rPr lang="en-GB" altLang="sl-SI" sz="2400" dirty="0">
                <a:solidFill>
                  <a:srgbClr val="003399"/>
                </a:solidFill>
                <a:cs typeface="Arial" panose="020B0604020202020204" pitchFamily="34" charset="0"/>
              </a:rPr>
              <a:t>for combination of a computer code and input </a:t>
            </a:r>
            <a:r>
              <a:rPr lang="en-GB" altLang="sl-SI" sz="2400" dirty="0" smtClean="0">
                <a:solidFill>
                  <a:srgbClr val="003399"/>
                </a:solidFill>
                <a:cs typeface="Arial" panose="020B0604020202020204" pitchFamily="34" charset="0"/>
              </a:rPr>
              <a:t>data</a:t>
            </a:r>
            <a:endParaRPr lang="en-US" altLang="sl-SI" sz="2400" dirty="0">
              <a:solidFill>
                <a:srgbClr val="003399"/>
              </a:solidFill>
              <a:cs typeface="Arial" panose="020B0604020202020204" pitchFamily="34" charset="0"/>
            </a:endParaRPr>
          </a:p>
        </p:txBody>
      </p:sp>
      <p:graphicFrame>
        <p:nvGraphicFramePr>
          <p:cNvPr id="184466" name="Group 146"/>
          <p:cNvGraphicFramePr>
            <a:graphicFrameLocks noGrp="1"/>
          </p:cNvGraphicFramePr>
          <p:nvPr>
            <p:extLst>
              <p:ext uri="{D42A27DB-BD31-4B8C-83A1-F6EECF244321}">
                <p14:modId xmlns:p14="http://schemas.microsoft.com/office/powerpoint/2010/main" val="1156621182"/>
              </p:ext>
            </p:extLst>
          </p:nvPr>
        </p:nvGraphicFramePr>
        <p:xfrm>
          <a:off x="408450" y="1467480"/>
          <a:ext cx="9151012" cy="4093801"/>
        </p:xfrm>
        <a:graphic>
          <a:graphicData uri="http://schemas.openxmlformats.org/drawingml/2006/table">
            <a:tbl>
              <a:tblPr/>
              <a:tblGrid>
                <a:gridCol w="2097837"/>
                <a:gridCol w="1876041"/>
                <a:gridCol w="2097489"/>
                <a:gridCol w="3079645"/>
              </a:tblGrid>
              <a:tr h="704636">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Option</a:t>
                      </a: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Computer code</a:t>
                      </a: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Availability of systems</a:t>
                      </a: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sl-SI"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Initial and boundary</a:t>
                      </a:r>
                      <a:endParaRPr kumimoji="0" lang="en-US"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sl-SI"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conditions</a:t>
                      </a:r>
                      <a:endPar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9060" marR="99060"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700952">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 Conservative</a:t>
                      </a:r>
                    </a:p>
                  </a:txBody>
                  <a:tcPr marL="99060" marR="99060"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Conservative</a:t>
                      </a:r>
                    </a:p>
                  </a:txBody>
                  <a:tcPr marL="99060" marR="99060"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Conservative assumptions</a:t>
                      </a:r>
                    </a:p>
                  </a:txBody>
                  <a:tcPr marL="99060" marR="99060"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Conservative input data</a:t>
                      </a:r>
                    </a:p>
                  </a:txBody>
                  <a:tcPr marL="99060" marR="99060"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700952">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 Combined </a:t>
                      </a:r>
                    </a:p>
                  </a:txBody>
                  <a:tcPr marL="99060" marR="99060"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Best estimate</a:t>
                      </a:r>
                    </a:p>
                  </a:txBody>
                  <a:tcPr marL="99060" marR="99060"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Conservative assumptions</a:t>
                      </a:r>
                    </a:p>
                  </a:txBody>
                  <a:tcPr marL="99060" marR="99060"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Conservative input data</a:t>
                      </a:r>
                    </a:p>
                  </a:txBody>
                  <a:tcPr marL="99060" marR="99060"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981548">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 Best estimate</a:t>
                      </a:r>
                    </a:p>
                  </a:txBody>
                  <a:tcPr marL="99060" marR="99060"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Best estimate</a:t>
                      </a:r>
                    </a:p>
                  </a:txBody>
                  <a:tcPr marL="99060" marR="99060"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Conservative assumptions</a:t>
                      </a:r>
                    </a:p>
                  </a:txBody>
                  <a:tcPr marL="99060" marR="99060"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Realistic plus uncertainty; partly most unfavourable conditions</a:t>
                      </a:r>
                      <a:r>
                        <a:rPr kumimoji="0" lang="en-GB" altLang="sl-SI" sz="18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hlinkClick r:id="" action="ppaction://noaction"/>
                        </a:rPr>
                        <a:t>1</a:t>
                      </a: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1CD"/>
                    </a:solidFill>
                  </a:tcPr>
                </a:tc>
              </a:tr>
              <a:tr h="1005713">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 Risk informed</a:t>
                      </a:r>
                    </a:p>
                  </a:txBody>
                  <a:tcPr marL="99060" marR="99060"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Best estimate</a:t>
                      </a:r>
                    </a:p>
                  </a:txBody>
                  <a:tcPr marL="99060" marR="99060"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Derived from probabilistic safety analysis</a:t>
                      </a:r>
                    </a:p>
                  </a:txBody>
                  <a:tcPr marL="99060" marR="99060"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c>
                  <a:txBody>
                    <a:bodyPr/>
                    <a:lstStyle>
                      <a:lvl1pPr algn="l" fontAlgn="base">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gn="l" fontAlgn="base">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gn="l" fontAlgn="base">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gn="l" fontAlgn="base">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gn="l" fontAlgn="base">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Realistic input data with uncertainties</a:t>
                      </a:r>
                      <a:r>
                        <a:rPr kumimoji="0" lang="en-GB" altLang="sl-SI" sz="1800"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hlinkClick r:id="" action="ppaction://noaction"/>
                        </a:rPr>
                        <a:t>1</a:t>
                      </a:r>
                      <a:endParaRPr kumimoji="0" lang="en-GB" altLang="sl-SI"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9060" marR="99060"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E1CD"/>
                    </a:solidFill>
                  </a:tcPr>
                </a:tc>
              </a:tr>
            </a:tbl>
          </a:graphicData>
        </a:graphic>
      </p:graphicFrame>
      <p:sp>
        <p:nvSpPr>
          <p:cNvPr id="124963" name="Rectangle 134"/>
          <p:cNvSpPr>
            <a:spLocks noChangeArrowheads="1"/>
          </p:cNvSpPr>
          <p:nvPr/>
        </p:nvSpPr>
        <p:spPr bwMode="auto">
          <a:xfrm>
            <a:off x="-1602846" y="4574953"/>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r>
              <a:rPr lang="en-US" altLang="sl-SI" sz="1100"/>
              <a:t/>
            </a:r>
            <a:br>
              <a:rPr lang="en-US" altLang="sl-SI" sz="1100"/>
            </a:br>
            <a:endParaRPr lang="en-US" altLang="sl-SI">
              <a:latin typeface="Calibri" panose="020F0502020204030204" pitchFamily="34" charset="0"/>
            </a:endParaRPr>
          </a:p>
        </p:txBody>
      </p:sp>
      <p:sp>
        <p:nvSpPr>
          <p:cNvPr id="124965" name="Rectangle 136"/>
          <p:cNvSpPr>
            <a:spLocks noChangeArrowheads="1"/>
          </p:cNvSpPr>
          <p:nvPr/>
        </p:nvSpPr>
        <p:spPr bwMode="auto">
          <a:xfrm>
            <a:off x="397795" y="5850950"/>
            <a:ext cx="91723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r>
              <a:rPr lang="en-US" altLang="sl-SI" sz="1000" baseline="30000" dirty="0">
                <a:latin typeface="Calibri" panose="020F0502020204030204" pitchFamily="34" charset="0"/>
                <a:cs typeface="Times New Roman" panose="02020603050405020304" pitchFamily="18" charset="0"/>
                <a:hlinkClick r:id="" action="ppaction://noaction"/>
              </a:rPr>
              <a:t>[1]</a:t>
            </a:r>
            <a:r>
              <a:rPr lang="en-GB" altLang="sl-SI" sz="1000" dirty="0">
                <a:latin typeface="Calibri" panose="020F0502020204030204" pitchFamily="34" charset="0"/>
                <a:cs typeface="Times New Roman" panose="02020603050405020304" pitchFamily="18" charset="0"/>
              </a:rPr>
              <a:t>Realistic input data are used only if the uncertainties or their probabilistic distributions are known. For those parameters whose uncertainties are not quantifiable with a high level of confidence, conservative </a:t>
            </a:r>
            <a:r>
              <a:rPr lang="en-GB" altLang="sl-SI" sz="1000" dirty="0" smtClean="0">
                <a:latin typeface="Calibri" panose="020F0502020204030204" pitchFamily="34" charset="0"/>
                <a:cs typeface="Times New Roman" panose="02020603050405020304" pitchFamily="18" charset="0"/>
              </a:rPr>
              <a:t>values </a:t>
            </a:r>
            <a:r>
              <a:rPr lang="en-GB" altLang="sl-SI" sz="1000" dirty="0">
                <a:latin typeface="Calibri" panose="020F0502020204030204" pitchFamily="34" charset="0"/>
                <a:cs typeface="Times New Roman" panose="02020603050405020304" pitchFamily="18" charset="0"/>
              </a:rPr>
              <a:t>should be used </a:t>
            </a:r>
            <a:endParaRPr lang="en-US" altLang="sl-SI" sz="1100" dirty="0">
              <a:latin typeface="Calibri" panose="020F050202020403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6220184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0B1A9965-2FC7-41BF-B3D3-DC62A9784571}" type="slidenum">
              <a:rPr lang="en-GB" altLang="sl-SI"/>
              <a:pPr>
                <a:defRPr/>
              </a:pPr>
              <a:t>56</a:t>
            </a:fld>
            <a:endParaRPr lang="en-GB" altLang="sl-SI"/>
          </a:p>
        </p:txBody>
      </p:sp>
      <p:sp>
        <p:nvSpPr>
          <p:cNvPr id="126978" name="Title 1"/>
          <p:cNvSpPr>
            <a:spLocks noGrp="1"/>
          </p:cNvSpPr>
          <p:nvPr>
            <p:ph type="title" idx="4294967295"/>
          </p:nvPr>
        </p:nvSpPr>
        <p:spPr/>
        <p:txBody>
          <a:bodyPr/>
          <a:lstStyle/>
          <a:p>
            <a:pPr eaLnBrk="1" hangingPunct="1"/>
            <a:r>
              <a:rPr lang="en-GB" altLang="sl-SI" noProof="0" dirty="0" smtClean="0"/>
              <a:t>Types of deterministic safety analyses</a:t>
            </a:r>
          </a:p>
        </p:txBody>
      </p:sp>
      <p:sp>
        <p:nvSpPr>
          <p:cNvPr id="126979" name="Content Placeholder 2"/>
          <p:cNvSpPr>
            <a:spLocks noGrp="1"/>
          </p:cNvSpPr>
          <p:nvPr>
            <p:ph idx="4294967295"/>
          </p:nvPr>
        </p:nvSpPr>
        <p:spPr bwMode="auto">
          <a:xfrm>
            <a:off x="345679" y="153193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r>
              <a:rPr lang="en-GB" altLang="ja-JP" noProof="0" dirty="0" smtClean="0"/>
              <a:t>In the early period of the nuclear industry (from 1960-1990), </a:t>
            </a:r>
            <a:r>
              <a:rPr lang="en-GB" altLang="ja-JP" b="1" noProof="0" dirty="0" smtClean="0">
                <a:solidFill>
                  <a:srgbClr val="654A15"/>
                </a:solidFill>
              </a:rPr>
              <a:t>AOOs and DBAs</a:t>
            </a:r>
            <a:r>
              <a:rPr lang="en-GB" altLang="ja-JP" noProof="0" dirty="0" smtClean="0"/>
              <a:t> were analysed using </a:t>
            </a:r>
            <a:r>
              <a:rPr lang="en-GB" altLang="ja-JP" i="1" noProof="0" dirty="0" smtClean="0"/>
              <a:t>conservative input </a:t>
            </a:r>
            <a:r>
              <a:rPr lang="en-GB" altLang="ja-JP" noProof="0" dirty="0" smtClean="0"/>
              <a:t>data and </a:t>
            </a:r>
            <a:r>
              <a:rPr lang="en-GB" altLang="ja-JP" i="1" noProof="0" dirty="0" smtClean="0"/>
              <a:t>conservative codes </a:t>
            </a:r>
            <a:r>
              <a:rPr lang="en-GB" altLang="ja-JP" noProof="0" dirty="0" smtClean="0"/>
              <a:t>that contained simplified and conservative models. </a:t>
            </a:r>
          </a:p>
          <a:p>
            <a:pPr marL="381000" indent="-381000" eaLnBrk="1" hangingPunct="1"/>
            <a:r>
              <a:rPr lang="en-GB" altLang="ja-JP" noProof="0" dirty="0" smtClean="0"/>
              <a:t>This was mainly because of the </a:t>
            </a:r>
            <a:r>
              <a:rPr lang="en-GB" altLang="ja-JP" b="1" noProof="0" dirty="0" smtClean="0">
                <a:solidFill>
                  <a:srgbClr val="654A15"/>
                </a:solidFill>
              </a:rPr>
              <a:t>difficulty in modelling</a:t>
            </a:r>
            <a:r>
              <a:rPr lang="en-GB" altLang="ja-JP" noProof="0" dirty="0" smtClean="0"/>
              <a:t> complicated physical phenomena with a limited computer capacity and the lack of adequate data. </a:t>
            </a:r>
          </a:p>
          <a:p>
            <a:pPr marL="381000" indent="-381000" eaLnBrk="1" hangingPunct="1"/>
            <a:endParaRPr lang="en-GB" altLang="ja-JP" noProof="0" dirty="0" smtClean="0"/>
          </a:p>
          <a:p>
            <a:pPr marL="381000" indent="-381000" eaLnBrk="1" hangingPunct="1"/>
            <a:r>
              <a:rPr lang="en-GB" altLang="ja-JP" noProof="0" dirty="0" smtClean="0"/>
              <a:t>As more experimental data become available and the capability of computer codes advanced, the practice in many Member States has moved towards a </a:t>
            </a:r>
            <a:r>
              <a:rPr lang="en-GB" altLang="ja-JP" b="1" noProof="0" dirty="0" smtClean="0">
                <a:solidFill>
                  <a:srgbClr val="654A15"/>
                </a:solidFill>
              </a:rPr>
              <a:t>more realistic approach</a:t>
            </a:r>
            <a:r>
              <a:rPr lang="en-GB" altLang="ja-JP" noProof="0" dirty="0" smtClean="0"/>
              <a:t> together with an evaluation of uncertainties. </a:t>
            </a:r>
          </a:p>
          <a:p>
            <a:pPr marL="381000" indent="-381000" eaLnBrk="1" hangingPunct="1"/>
            <a:r>
              <a:rPr lang="en-GB" altLang="ja-JP" noProof="0" dirty="0" smtClean="0"/>
              <a:t>This is termed a </a:t>
            </a:r>
            <a:r>
              <a:rPr lang="en-GB" altLang="ja-JP" b="1" noProof="0" dirty="0" smtClean="0">
                <a:solidFill>
                  <a:srgbClr val="654A15"/>
                </a:solidFill>
              </a:rPr>
              <a:t>best estimate approach</a:t>
            </a:r>
            <a:r>
              <a:rPr lang="en-GB" altLang="ja-JP" noProof="0" dirty="0" smtClean="0"/>
              <a:t>. It has been particularly applied to the analysis of loss of coolant accidents (LOCAs).</a:t>
            </a:r>
          </a:p>
        </p:txBody>
      </p:sp>
      <p:sp>
        <p:nvSpPr>
          <p:cNvPr id="12698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96560E36-2625-446C-A542-4A430E16E24F}" type="slidenum">
              <a:rPr lang="sl-SI" altLang="sl-SI" sz="1200">
                <a:solidFill>
                  <a:srgbClr val="898989"/>
                </a:solidFill>
                <a:cs typeface="Arial" panose="020B0604020202020204" pitchFamily="34" charset="0"/>
              </a:rPr>
              <a:pPr algn="r" eaLnBrk="1" fontAlgn="base" hangingPunct="1"/>
              <a:t>56</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6296939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3CE5E2D9-9D96-4CBE-AE13-2D3FA1FDB188}" type="slidenum">
              <a:rPr lang="en-GB" altLang="sl-SI"/>
              <a:pPr>
                <a:defRPr/>
              </a:pPr>
              <a:t>57</a:t>
            </a:fld>
            <a:endParaRPr lang="en-GB" altLang="sl-SI"/>
          </a:p>
        </p:txBody>
      </p:sp>
      <p:sp>
        <p:nvSpPr>
          <p:cNvPr id="129026" name="Title 1"/>
          <p:cNvSpPr>
            <a:spLocks noGrp="1"/>
          </p:cNvSpPr>
          <p:nvPr>
            <p:ph type="title" idx="4294967295"/>
          </p:nvPr>
        </p:nvSpPr>
        <p:spPr/>
        <p:txBody>
          <a:bodyPr/>
          <a:lstStyle/>
          <a:p>
            <a:pPr eaLnBrk="1" hangingPunct="1"/>
            <a:r>
              <a:rPr lang="en-GB" altLang="sl-SI" noProof="0" dirty="0" smtClean="0"/>
              <a:t>Reasons for best estimate  deterministic safety analyses</a:t>
            </a:r>
          </a:p>
        </p:txBody>
      </p:sp>
      <p:sp>
        <p:nvSpPr>
          <p:cNvPr id="129027" name="Content Placeholder 2"/>
          <p:cNvSpPr>
            <a:spLocks noGrp="1"/>
          </p:cNvSpPr>
          <p:nvPr>
            <p:ph idx="4294967295"/>
          </p:nvPr>
        </p:nvSpPr>
        <p:spPr bwMode="auto">
          <a:xfrm>
            <a:off x="349119" y="15605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81000" indent="-381000" eaLnBrk="1" hangingPunct="1"/>
            <a:endParaRPr lang="en-GB" altLang="ja-JP" sz="2400" noProof="0" dirty="0" smtClean="0"/>
          </a:p>
          <a:p>
            <a:pPr marL="381000" indent="-381000" eaLnBrk="1" hangingPunct="1"/>
            <a:r>
              <a:rPr lang="en-GB" altLang="ja-JP" noProof="0" dirty="0" smtClean="0"/>
              <a:t>The use of </a:t>
            </a:r>
            <a:r>
              <a:rPr lang="en-GB" altLang="ja-JP" b="1" noProof="0" dirty="0" smtClean="0">
                <a:solidFill>
                  <a:srgbClr val="654A15"/>
                </a:solidFill>
              </a:rPr>
              <a:t>best estimate analysis</a:t>
            </a:r>
            <a:r>
              <a:rPr lang="en-GB" altLang="ja-JP" b="1" noProof="0" dirty="0" smtClean="0"/>
              <a:t> </a:t>
            </a:r>
            <a:r>
              <a:rPr lang="en-GB" altLang="ja-JP" b="1" dirty="0">
                <a:solidFill>
                  <a:srgbClr val="654A15"/>
                </a:solidFill>
              </a:rPr>
              <a:t>together with an evaluation of the uncertainties</a:t>
            </a:r>
            <a:r>
              <a:rPr lang="en-GB" altLang="ja-JP" b="1" noProof="0" dirty="0" smtClean="0"/>
              <a:t> </a:t>
            </a:r>
            <a:r>
              <a:rPr lang="en-GB" altLang="ja-JP" noProof="0" dirty="0" smtClean="0"/>
              <a:t>is</a:t>
            </a:r>
            <a:r>
              <a:rPr lang="en-GB" altLang="ja-JP" b="1" noProof="0" dirty="0" smtClean="0"/>
              <a:t> </a:t>
            </a:r>
            <a:r>
              <a:rPr lang="en-GB" altLang="ja-JP" b="1" noProof="0" dirty="0" smtClean="0">
                <a:solidFill>
                  <a:srgbClr val="654A15"/>
                </a:solidFill>
              </a:rPr>
              <a:t>increasing</a:t>
            </a:r>
            <a:r>
              <a:rPr lang="en-GB" altLang="ja-JP" noProof="0" dirty="0" smtClean="0">
                <a:solidFill>
                  <a:srgbClr val="654A15"/>
                </a:solidFill>
              </a:rPr>
              <a:t> </a:t>
            </a:r>
            <a:r>
              <a:rPr lang="en-GB" altLang="ja-JP" noProof="0" dirty="0" smtClean="0"/>
              <a:t>for the following reasons:</a:t>
            </a:r>
          </a:p>
          <a:p>
            <a:pPr marL="381000" indent="-381000" eaLnBrk="1" hangingPunct="1"/>
            <a:endParaRPr lang="en-GB" altLang="ja-JP" noProof="0" dirty="0" smtClean="0"/>
          </a:p>
          <a:p>
            <a:pPr marL="719138" lvl="1" indent="-358775" eaLnBrk="1" hangingPunct="1"/>
            <a:r>
              <a:rPr lang="en-GB" altLang="ja-JP" noProof="0" dirty="0" smtClean="0"/>
              <a:t>The use of conservative assumptions may sometimes lead to the prediction of an incorrect progression of events or unrealistic timescales, or it may not include some important physical phenomena. The sequences of events that constitute the accident scenario, which are important in assessing the safety of the plant, may thus be overlooked;</a:t>
            </a:r>
          </a:p>
          <a:p>
            <a:pPr marL="719138" lvl="1" indent="-358775" eaLnBrk="1" hangingPunct="1"/>
            <a:endParaRPr lang="en-GB" altLang="ja-JP" noProof="0" dirty="0" smtClean="0"/>
          </a:p>
          <a:p>
            <a:pPr marL="719138" lvl="1" indent="-358775" eaLnBrk="1" hangingPunct="1"/>
            <a:r>
              <a:rPr lang="en-GB" altLang="ja-JP" noProof="0" dirty="0" smtClean="0"/>
              <a:t>The use of a conservative approach often does not show the margins to the acceptance criteria that apply in reality and which could be taken into account to improve operational flexibility;</a:t>
            </a:r>
          </a:p>
        </p:txBody>
      </p:sp>
      <p:sp>
        <p:nvSpPr>
          <p:cNvPr id="12902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3EEB7B23-CF4D-4829-B15A-5136C16EAA22}" type="slidenum">
              <a:rPr lang="sl-SI" altLang="sl-SI" sz="1200">
                <a:solidFill>
                  <a:srgbClr val="898989"/>
                </a:solidFill>
                <a:cs typeface="Arial" panose="020B0604020202020204" pitchFamily="34" charset="0"/>
              </a:rPr>
              <a:pPr algn="r" eaLnBrk="1" fontAlgn="base" hangingPunct="1"/>
              <a:t>57</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3470991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311B4F2C-F7F0-40C8-9CD5-8D8EB4E7E8F7}" type="slidenum">
              <a:rPr lang="en-GB" altLang="sl-SI"/>
              <a:pPr>
                <a:defRPr/>
              </a:pPr>
              <a:t>58</a:t>
            </a:fld>
            <a:endParaRPr lang="en-GB" altLang="sl-SI"/>
          </a:p>
        </p:txBody>
      </p:sp>
      <p:sp>
        <p:nvSpPr>
          <p:cNvPr id="131074" name="Title 1"/>
          <p:cNvSpPr>
            <a:spLocks noGrp="1"/>
          </p:cNvSpPr>
          <p:nvPr>
            <p:ph type="title" idx="4294967295"/>
          </p:nvPr>
        </p:nvSpPr>
        <p:spPr/>
        <p:txBody>
          <a:bodyPr/>
          <a:lstStyle/>
          <a:p>
            <a:pPr eaLnBrk="1" hangingPunct="1"/>
            <a:r>
              <a:rPr lang="en-GB" altLang="sl-SI" noProof="0" dirty="0" smtClean="0"/>
              <a:t>Reasons for best estimate  deterministic safety analyses</a:t>
            </a:r>
          </a:p>
        </p:txBody>
      </p:sp>
      <p:sp>
        <p:nvSpPr>
          <p:cNvPr id="131075" name="Content Placeholder 2"/>
          <p:cNvSpPr>
            <a:spLocks noGrp="1"/>
          </p:cNvSpPr>
          <p:nvPr>
            <p:ph idx="4294967295"/>
          </p:nvPr>
        </p:nvSpPr>
        <p:spPr bwMode="auto">
          <a:xfrm>
            <a:off x="349119" y="15605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81000" indent="-381000" eaLnBrk="1" hangingPunct="1"/>
            <a:endParaRPr lang="en-GB" altLang="ja-JP" sz="2400" noProof="0" dirty="0" smtClean="0"/>
          </a:p>
          <a:p>
            <a:pPr marL="381000" indent="-381000" eaLnBrk="1" hangingPunct="1"/>
            <a:r>
              <a:rPr lang="en-GB" altLang="ja-JP" b="1" noProof="0" dirty="0" smtClean="0">
                <a:solidFill>
                  <a:srgbClr val="654A15"/>
                </a:solidFill>
              </a:rPr>
              <a:t>In addition:</a:t>
            </a:r>
          </a:p>
          <a:p>
            <a:pPr marL="381000" indent="-381000" eaLnBrk="1" hangingPunct="1"/>
            <a:endParaRPr lang="en-GB" altLang="ja-JP" b="1" noProof="0" dirty="0" smtClean="0">
              <a:solidFill>
                <a:srgbClr val="654A15"/>
              </a:solidFill>
            </a:endParaRPr>
          </a:p>
          <a:p>
            <a:pPr marL="719138" lvl="1" indent="-358775" eaLnBrk="1" hangingPunct="1"/>
            <a:r>
              <a:rPr lang="en-GB" altLang="ja-JP" noProof="0" dirty="0" smtClean="0"/>
              <a:t>A best estimate approach provides more realistic information about the physical behaviour of the plant, assists in identifying the most relevant safety parameters, and allows more a realistic comparison with acceptance criteria;</a:t>
            </a:r>
          </a:p>
          <a:p>
            <a:pPr marL="719138" lvl="1" indent="-358775" eaLnBrk="1" hangingPunct="1"/>
            <a:endParaRPr lang="en-GB" altLang="ja-JP" noProof="0" dirty="0" smtClean="0"/>
          </a:p>
          <a:p>
            <a:pPr marL="719138" lvl="1" indent="-358775" eaLnBrk="1" hangingPunct="1"/>
            <a:r>
              <a:rPr lang="en-GB" altLang="ja-JP" noProof="0" dirty="0" smtClean="0"/>
              <a:t>For anticipated operational occurrences, the use of a best estimate approach together with an evaluation of the uncertainties may avoid selecting unnecessarily restrictive limits and set points. In turn, this may provide additional operational flexibility and reduce unnecessary reactor scrams or actuations of the protection systems. </a:t>
            </a:r>
          </a:p>
          <a:p>
            <a:pPr marL="719138" lvl="1" indent="-358775" eaLnBrk="1" hangingPunct="1"/>
            <a:endParaRPr lang="en-GB" altLang="ja-JP" noProof="0" dirty="0" smtClean="0"/>
          </a:p>
        </p:txBody>
      </p:sp>
      <p:sp>
        <p:nvSpPr>
          <p:cNvPr id="13107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62CFD66A-62D0-4C4E-93BF-3806477168D9}" type="slidenum">
              <a:rPr lang="sl-SI" altLang="sl-SI" sz="1200">
                <a:solidFill>
                  <a:srgbClr val="898989"/>
                </a:solidFill>
                <a:cs typeface="Arial" panose="020B0604020202020204" pitchFamily="34" charset="0"/>
              </a:rPr>
              <a:pPr algn="r" eaLnBrk="1" fontAlgn="base" hangingPunct="1"/>
              <a:t>58</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34277534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9D1BE1C5-3FFB-43DE-8123-37DBAB8F95ED}" type="slidenum">
              <a:rPr lang="en-GB" altLang="sl-SI"/>
              <a:pPr>
                <a:defRPr/>
              </a:pPr>
              <a:t>59</a:t>
            </a:fld>
            <a:endParaRPr lang="en-GB" altLang="sl-SI"/>
          </a:p>
        </p:txBody>
      </p:sp>
      <p:sp>
        <p:nvSpPr>
          <p:cNvPr id="133122" name="Title 1"/>
          <p:cNvSpPr>
            <a:spLocks noGrp="1"/>
          </p:cNvSpPr>
          <p:nvPr>
            <p:ph type="title" idx="4294967295"/>
          </p:nvPr>
        </p:nvSpPr>
        <p:spPr/>
        <p:txBody>
          <a:bodyPr/>
          <a:lstStyle/>
          <a:p>
            <a:pPr eaLnBrk="1" hangingPunct="1"/>
            <a:r>
              <a:rPr lang="en-GB" altLang="sl-SI" noProof="0" dirty="0" smtClean="0"/>
              <a:t>Use of deterministic safety analyses for design extension conditions</a:t>
            </a:r>
          </a:p>
        </p:txBody>
      </p:sp>
      <p:sp>
        <p:nvSpPr>
          <p:cNvPr id="133123" name="Content Placeholder 2"/>
          <p:cNvSpPr>
            <a:spLocks noGrp="1"/>
          </p:cNvSpPr>
          <p:nvPr>
            <p:ph idx="4294967295"/>
          </p:nvPr>
        </p:nvSpPr>
        <p:spPr bwMode="auto">
          <a:xfrm>
            <a:off x="349119" y="15605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81000" indent="-381000" eaLnBrk="1" hangingPunct="1"/>
            <a:endParaRPr lang="en-GB" altLang="ja-JP" noProof="0" dirty="0" smtClean="0"/>
          </a:p>
          <a:p>
            <a:pPr marL="381000" indent="-381000" eaLnBrk="1" hangingPunct="1"/>
            <a:r>
              <a:rPr lang="en-GB" altLang="ja-JP" noProof="0" dirty="0" smtClean="0"/>
              <a:t>For analysing </a:t>
            </a:r>
            <a:r>
              <a:rPr lang="en-GB" altLang="ja-JP" b="1" noProof="0" dirty="0" smtClean="0">
                <a:solidFill>
                  <a:srgbClr val="654A15"/>
                </a:solidFill>
              </a:rPr>
              <a:t>design extension conditions</a:t>
            </a:r>
            <a:r>
              <a:rPr lang="en-GB" altLang="ja-JP" noProof="0" dirty="0" smtClean="0"/>
              <a:t> typically </a:t>
            </a:r>
            <a:r>
              <a:rPr lang="en-GB" altLang="ja-JP" b="1" noProof="0" dirty="0" smtClean="0">
                <a:solidFill>
                  <a:srgbClr val="654A15"/>
                </a:solidFill>
              </a:rPr>
              <a:t>best estimate calculations</a:t>
            </a:r>
            <a:r>
              <a:rPr lang="en-GB" altLang="ja-JP" noProof="0" dirty="0" smtClean="0"/>
              <a:t> are applied in many States. </a:t>
            </a:r>
          </a:p>
          <a:p>
            <a:pPr marL="381000" indent="-381000" eaLnBrk="1" hangingPunct="1"/>
            <a:r>
              <a:rPr lang="en-GB" altLang="ja-JP" dirty="0" smtClean="0"/>
              <a:t>This is because</a:t>
            </a:r>
            <a:r>
              <a:rPr lang="en-GB" altLang="ja-JP" noProof="0" dirty="0" smtClean="0"/>
              <a:t> of limited availability of data for these infrequent events; a thorough </a:t>
            </a:r>
            <a:r>
              <a:rPr lang="en-GB" altLang="ja-JP" b="1" noProof="0" dirty="0" smtClean="0">
                <a:solidFill>
                  <a:srgbClr val="654A15"/>
                </a:solidFill>
              </a:rPr>
              <a:t>uncertainty analysis is hardly possible</a:t>
            </a:r>
            <a:r>
              <a:rPr lang="en-GB" altLang="ja-JP" noProof="0" dirty="0" smtClean="0"/>
              <a:t> for these sequences.</a:t>
            </a:r>
          </a:p>
          <a:p>
            <a:pPr marL="381000" indent="-381000" eaLnBrk="1" hangingPunct="1"/>
            <a:endParaRPr lang="en-GB" altLang="ja-JP" noProof="0" dirty="0" smtClean="0"/>
          </a:p>
          <a:p>
            <a:pPr marL="381000" indent="-381000" eaLnBrk="1" hangingPunct="1"/>
            <a:r>
              <a:rPr lang="en-GB" altLang="ja-JP" noProof="0" dirty="0" smtClean="0"/>
              <a:t>However, the </a:t>
            </a:r>
            <a:r>
              <a:rPr lang="en-GB" altLang="ja-JP" b="1" noProof="0" dirty="0" smtClean="0">
                <a:solidFill>
                  <a:srgbClr val="654A15"/>
                </a:solidFill>
              </a:rPr>
              <a:t>range of uncertainties</a:t>
            </a:r>
            <a:r>
              <a:rPr lang="en-GB" altLang="ja-JP" noProof="0" dirty="0" smtClean="0"/>
              <a:t> associated with the relevant phenomena should be taken into account when determining what actions should be taken and what design features should be incorporated to prevent:</a:t>
            </a:r>
          </a:p>
          <a:p>
            <a:pPr marL="719138" lvl="1" indent="-358775" eaLnBrk="1" hangingPunct="1"/>
            <a:r>
              <a:rPr lang="en-GB" altLang="ja-JP" noProof="0" dirty="0" smtClean="0"/>
              <a:t>the core melting, </a:t>
            </a:r>
          </a:p>
          <a:p>
            <a:pPr marL="719138" lvl="1" indent="-358775" eaLnBrk="1" hangingPunct="1"/>
            <a:r>
              <a:rPr lang="en-GB" altLang="ja-JP" noProof="0" dirty="0" smtClean="0"/>
              <a:t>failure of the reactor pressure vessel or </a:t>
            </a:r>
          </a:p>
          <a:p>
            <a:pPr marL="719138" lvl="1" indent="-358775" eaLnBrk="1" hangingPunct="1"/>
            <a:r>
              <a:rPr lang="en-GB" altLang="ja-JP" noProof="0" dirty="0" smtClean="0"/>
              <a:t>failure of the containment.</a:t>
            </a:r>
          </a:p>
        </p:txBody>
      </p:sp>
      <p:sp>
        <p:nvSpPr>
          <p:cNvPr id="13312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E99C22C1-F344-4A64-8B9F-99FE4EBD3DF6}" type="slidenum">
              <a:rPr lang="sl-SI" altLang="sl-SI" sz="1200">
                <a:solidFill>
                  <a:srgbClr val="898989"/>
                </a:solidFill>
                <a:cs typeface="Arial" panose="020B0604020202020204" pitchFamily="34" charset="0"/>
              </a:rPr>
              <a:pPr algn="r" eaLnBrk="1" fontAlgn="base" hangingPunct="1"/>
              <a:t>59</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8734468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7C9B8D43-EB63-4080-8C19-B41D34AE78D6}" type="slidenum">
              <a:rPr lang="en-GB" altLang="sl-SI"/>
              <a:pPr>
                <a:defRPr/>
              </a:pPr>
              <a:t>6</a:t>
            </a:fld>
            <a:endParaRPr lang="en-GB" altLang="sl-SI"/>
          </a:p>
        </p:txBody>
      </p:sp>
      <p:sp>
        <p:nvSpPr>
          <p:cNvPr id="17410" name="Title 1"/>
          <p:cNvSpPr>
            <a:spLocks noGrp="1"/>
          </p:cNvSpPr>
          <p:nvPr>
            <p:ph type="title" idx="4294967295"/>
          </p:nvPr>
        </p:nvSpPr>
        <p:spPr/>
        <p:txBody>
          <a:bodyPr/>
          <a:lstStyle/>
          <a:p>
            <a:pPr eaLnBrk="1" hangingPunct="1"/>
            <a:r>
              <a:rPr lang="en-GB" altLang="sl-SI" noProof="0" dirty="0" smtClean="0"/>
              <a:t>DETERMINISTIC SAFETY ANALYSIS - INTRODUCTION</a:t>
            </a:r>
          </a:p>
        </p:txBody>
      </p:sp>
      <p:sp>
        <p:nvSpPr>
          <p:cNvPr id="17411" name="Content Placeholder 2"/>
          <p:cNvSpPr>
            <a:spLocks noGrp="1"/>
          </p:cNvSpPr>
          <p:nvPr>
            <p:ph idx="4294967295"/>
          </p:nvPr>
        </p:nvSpPr>
        <p:spPr bwMode="auto">
          <a:xfrm>
            <a:off x="514219" y="1484313"/>
            <a:ext cx="874514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marL="358775" indent="-358775" eaLnBrk="1" hangingPunct="1">
              <a:lnSpc>
                <a:spcPct val="100000"/>
              </a:lnSpc>
              <a:spcBef>
                <a:spcPts val="600"/>
              </a:spcBef>
              <a:spcAft>
                <a:spcPts val="600"/>
              </a:spcAft>
            </a:pPr>
            <a:r>
              <a:rPr lang="en-GB" altLang="sl-SI" sz="2400" dirty="0"/>
              <a:t>This Module covers </a:t>
            </a:r>
            <a:r>
              <a:rPr lang="en-GB" altLang="sl-SI" sz="2400" b="1" dirty="0" smtClean="0">
                <a:solidFill>
                  <a:srgbClr val="654A15"/>
                </a:solidFill>
              </a:rPr>
              <a:t>Deterministic</a:t>
            </a:r>
            <a:r>
              <a:rPr lang="hu-HU" altLang="sl-SI" sz="2400" b="1" dirty="0" smtClean="0">
                <a:solidFill>
                  <a:srgbClr val="654A15"/>
                </a:solidFill>
              </a:rPr>
              <a:t> </a:t>
            </a:r>
            <a:r>
              <a:rPr lang="en-GB" altLang="sl-SI" sz="2400" b="1" dirty="0">
                <a:solidFill>
                  <a:srgbClr val="654A15"/>
                </a:solidFill>
              </a:rPr>
              <a:t>S</a:t>
            </a:r>
            <a:r>
              <a:rPr lang="en-GB" altLang="sl-SI" sz="2400" b="1" dirty="0" smtClean="0">
                <a:solidFill>
                  <a:srgbClr val="654A15"/>
                </a:solidFill>
              </a:rPr>
              <a:t>afety</a:t>
            </a:r>
            <a:r>
              <a:rPr lang="en-GB" altLang="sl-SI" sz="2400" b="1" noProof="0" dirty="0" smtClean="0">
                <a:solidFill>
                  <a:srgbClr val="654A15"/>
                </a:solidFill>
              </a:rPr>
              <a:t> </a:t>
            </a:r>
            <a:r>
              <a:rPr lang="en-GB" altLang="sl-SI" sz="2400" b="1" noProof="0" dirty="0">
                <a:solidFill>
                  <a:srgbClr val="654A15"/>
                </a:solidFill>
              </a:rPr>
              <a:t>A</a:t>
            </a:r>
            <a:r>
              <a:rPr lang="en-GB" altLang="sl-SI" sz="2400" b="1" noProof="0" dirty="0" smtClean="0">
                <a:solidFill>
                  <a:srgbClr val="654A15"/>
                </a:solidFill>
              </a:rPr>
              <a:t>nalyses, </a:t>
            </a:r>
            <a:r>
              <a:rPr lang="en-GB" altLang="sl-SI" sz="2400" noProof="0" dirty="0" smtClean="0"/>
              <a:t>which</a:t>
            </a:r>
            <a:r>
              <a:rPr lang="en-GB" altLang="sl-SI" sz="2400" b="1" noProof="0" dirty="0" smtClean="0">
                <a:solidFill>
                  <a:srgbClr val="654A15"/>
                </a:solidFill>
              </a:rPr>
              <a:t> </a:t>
            </a:r>
            <a:r>
              <a:rPr lang="en-GB" altLang="sl-SI" sz="2400" noProof="0" dirty="0" smtClean="0"/>
              <a:t>are </a:t>
            </a:r>
            <a:r>
              <a:rPr lang="en-GB" altLang="sl-SI" sz="2400" i="1" noProof="0" dirty="0" smtClean="0"/>
              <a:t>analytical studies</a:t>
            </a:r>
            <a:r>
              <a:rPr lang="en-GB" altLang="sl-SI" sz="2400" noProof="0" dirty="0" smtClean="0"/>
              <a:t> aimed at demonstrating that safety requirements are met.</a:t>
            </a:r>
          </a:p>
          <a:p>
            <a:pPr marL="358775" indent="-358775" eaLnBrk="1" hangingPunct="1">
              <a:lnSpc>
                <a:spcPct val="100000"/>
              </a:lnSpc>
              <a:spcBef>
                <a:spcPts val="600"/>
              </a:spcBef>
              <a:spcAft>
                <a:spcPts val="600"/>
              </a:spcAft>
            </a:pPr>
            <a:r>
              <a:rPr lang="en-GB" altLang="sl-SI" sz="2400" dirty="0" smtClean="0"/>
              <a:t>That </a:t>
            </a:r>
            <a:r>
              <a:rPr lang="en-GB" altLang="sl-SI" sz="2400" dirty="0"/>
              <a:t>corresponds to detailed, computational model based calculations or series of such calculations. The </a:t>
            </a:r>
            <a:r>
              <a:rPr lang="en-GB" altLang="sl-SI" sz="2400" i="1" dirty="0"/>
              <a:t>initial and boundary conditions</a:t>
            </a:r>
            <a:r>
              <a:rPr lang="en-GB" altLang="sl-SI" sz="2400" dirty="0"/>
              <a:t> shall be well defined (</a:t>
            </a:r>
            <a:r>
              <a:rPr lang="en-GB" altLang="sl-SI" sz="2400" b="1" dirty="0">
                <a:solidFill>
                  <a:srgbClr val="654A15"/>
                </a:solidFill>
              </a:rPr>
              <a:t>DETERMINISTIC</a:t>
            </a:r>
            <a:r>
              <a:rPr lang="en-GB" altLang="sl-SI" sz="2400" dirty="0"/>
              <a:t>) and shall be as closely reflecting the real technology, as possible or practicable. </a:t>
            </a:r>
            <a:endParaRPr lang="en-GB" altLang="sl-SI" sz="2400" noProof="0" dirty="0" smtClean="0"/>
          </a:p>
          <a:p>
            <a:pPr marL="358775" indent="-358775" eaLnBrk="1" hangingPunct="1">
              <a:lnSpc>
                <a:spcPct val="100000"/>
              </a:lnSpc>
              <a:spcBef>
                <a:spcPts val="600"/>
              </a:spcBef>
              <a:spcAft>
                <a:spcPts val="600"/>
              </a:spcAft>
            </a:pPr>
            <a:r>
              <a:rPr lang="en-GB" altLang="sl-SI" sz="2400" noProof="0" dirty="0" smtClean="0"/>
              <a:t>They address </a:t>
            </a:r>
            <a:r>
              <a:rPr lang="en-GB" altLang="sl-SI" sz="2400" i="1" noProof="0" dirty="0" smtClean="0"/>
              <a:t>all possible modes of normal operating conditions</a:t>
            </a:r>
            <a:r>
              <a:rPr lang="en-GB" altLang="sl-SI" sz="2400" noProof="0" dirty="0" smtClean="0"/>
              <a:t> of the plant, assuming various initiating events. </a:t>
            </a:r>
          </a:p>
          <a:p>
            <a:pPr marL="358775" indent="-358775" eaLnBrk="1" hangingPunct="1">
              <a:lnSpc>
                <a:spcPct val="100000"/>
              </a:lnSpc>
              <a:spcBef>
                <a:spcPts val="600"/>
              </a:spcBef>
              <a:spcAft>
                <a:spcPts val="600"/>
              </a:spcAft>
            </a:pPr>
            <a:r>
              <a:rPr lang="en-GB" altLang="sl-SI" sz="2400" noProof="0" dirty="0" smtClean="0"/>
              <a:t>They are essential element</a:t>
            </a:r>
            <a:r>
              <a:rPr lang="hu-HU" altLang="sl-SI" sz="2400" noProof="0" dirty="0" smtClean="0"/>
              <a:t>s</a:t>
            </a:r>
            <a:r>
              <a:rPr lang="en-GB" altLang="sl-SI" sz="2400" noProof="0" dirty="0" smtClean="0"/>
              <a:t> of </a:t>
            </a:r>
            <a:r>
              <a:rPr lang="en-GB" altLang="sl-SI" sz="2400" dirty="0" smtClean="0"/>
              <a:t>the</a:t>
            </a:r>
            <a:r>
              <a:rPr lang="hu-HU" altLang="sl-SI" sz="2400" noProof="0" dirty="0" smtClean="0"/>
              <a:t> </a:t>
            </a:r>
            <a:r>
              <a:rPr lang="en-GB" altLang="sl-SI" sz="2400" noProof="0" dirty="0" smtClean="0"/>
              <a:t>plant design process and their review is central element of the licensing process</a:t>
            </a:r>
            <a:r>
              <a:rPr lang="hu-HU" altLang="sl-SI" sz="2400" noProof="0" dirty="0" smtClean="0"/>
              <a:t>.</a:t>
            </a:r>
            <a:r>
              <a:rPr lang="en-GB" altLang="sl-SI" sz="2400" noProof="0" dirty="0" smtClean="0"/>
              <a:t> </a:t>
            </a:r>
          </a:p>
        </p:txBody>
      </p:sp>
      <p:sp>
        <p:nvSpPr>
          <p:cNvPr id="1741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6BCBEA79-F49E-47EF-872F-3AF95D19A2E1}" type="slidenum">
              <a:rPr lang="sl-SI" altLang="sl-SI" sz="1200">
                <a:solidFill>
                  <a:srgbClr val="898989"/>
                </a:solidFill>
                <a:cs typeface="Arial" panose="020B0604020202020204" pitchFamily="34" charset="0"/>
              </a:rPr>
              <a:pPr algn="r" eaLnBrk="1" fontAlgn="base" hangingPunct="1"/>
              <a:t>6</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5943704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4751F596-D96D-4FB1-99AE-06C04818CD3B}" type="slidenum">
              <a:rPr lang="en-GB" altLang="sl-SI"/>
              <a:pPr>
                <a:defRPr/>
              </a:pPr>
              <a:t>60</a:t>
            </a:fld>
            <a:endParaRPr lang="en-GB" altLang="sl-SI"/>
          </a:p>
        </p:txBody>
      </p:sp>
      <p:sp>
        <p:nvSpPr>
          <p:cNvPr id="137218" name="Title 1"/>
          <p:cNvSpPr>
            <a:spLocks noGrp="1"/>
          </p:cNvSpPr>
          <p:nvPr>
            <p:ph type="title" idx="4294967295"/>
          </p:nvPr>
        </p:nvSpPr>
        <p:spPr/>
        <p:txBody>
          <a:bodyPr/>
          <a:lstStyle/>
          <a:p>
            <a:pPr eaLnBrk="1" hangingPunct="1"/>
            <a:r>
              <a:rPr lang="en-GB" altLang="sl-SI" noProof="0" dirty="0" smtClean="0"/>
              <a:t>The use of Option 4 for deterministic safety analyses</a:t>
            </a:r>
          </a:p>
        </p:txBody>
      </p:sp>
      <p:sp>
        <p:nvSpPr>
          <p:cNvPr id="137219" name="Content Placeholder 2"/>
          <p:cNvSpPr>
            <a:spLocks noGrp="1"/>
          </p:cNvSpPr>
          <p:nvPr>
            <p:ph idx="4294967295"/>
          </p:nvPr>
        </p:nvSpPr>
        <p:spPr bwMode="auto">
          <a:xfrm>
            <a:off x="349119" y="15605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marL="0" indent="0" eaLnBrk="1" hangingPunct="1">
              <a:buNone/>
            </a:pPr>
            <a:endParaRPr lang="en-GB" altLang="ja-JP" b="1" noProof="0" dirty="0" smtClean="0">
              <a:solidFill>
                <a:srgbClr val="654A15"/>
              </a:solidFill>
            </a:endParaRPr>
          </a:p>
          <a:p>
            <a:pPr marL="381000" indent="-381000" eaLnBrk="1" hangingPunct="1"/>
            <a:r>
              <a:rPr lang="en-GB" altLang="ja-JP" b="1" noProof="0" dirty="0" smtClean="0">
                <a:solidFill>
                  <a:srgbClr val="654A15"/>
                </a:solidFill>
              </a:rPr>
              <a:t>Option 4</a:t>
            </a:r>
            <a:r>
              <a:rPr lang="en-GB" altLang="ja-JP" noProof="0" dirty="0" smtClean="0"/>
              <a:t> is not yet widely used. </a:t>
            </a:r>
          </a:p>
          <a:p>
            <a:pPr marL="381000" indent="-381000" eaLnBrk="1" hangingPunct="1"/>
            <a:r>
              <a:rPr lang="en-GB" altLang="ja-JP" noProof="0" dirty="0" smtClean="0"/>
              <a:t>It is an attempt to </a:t>
            </a:r>
            <a:r>
              <a:rPr lang="en-GB" altLang="ja-JP" b="1" noProof="0" dirty="0" smtClean="0">
                <a:solidFill>
                  <a:srgbClr val="654A15"/>
                </a:solidFill>
              </a:rPr>
              <a:t>combine insights</a:t>
            </a:r>
            <a:r>
              <a:rPr lang="en-GB" altLang="ja-JP" noProof="0" dirty="0" smtClean="0"/>
              <a:t> from probabilistic safety analyses with a deterministic approach, which results in a </a:t>
            </a:r>
            <a:r>
              <a:rPr lang="en-GB" altLang="ko-KR" noProof="0" dirty="0" smtClean="0">
                <a:ea typeface="Gulim" panose="020B0600000101010101" pitchFamily="34" charset="-127"/>
              </a:rPr>
              <a:t>risk informed safety analysis. </a:t>
            </a:r>
          </a:p>
          <a:p>
            <a:pPr marL="381000" indent="-381000" eaLnBrk="1" hangingPunct="1"/>
            <a:r>
              <a:rPr lang="en-GB" altLang="ko-KR" noProof="0" dirty="0" smtClean="0">
                <a:ea typeface="Gulim" panose="020B0600000101010101" pitchFamily="34" charset="-127"/>
              </a:rPr>
              <a:t>In </a:t>
            </a:r>
            <a:r>
              <a:rPr lang="en-GB" altLang="ko-KR" b="1" noProof="0" dirty="0" smtClean="0">
                <a:solidFill>
                  <a:schemeClr val="accent2">
                    <a:lumMod val="50000"/>
                  </a:schemeClr>
                </a:solidFill>
                <a:ea typeface="Gulim" panose="020B0600000101010101" pitchFamily="34" charset="-127"/>
              </a:rPr>
              <a:t>Options 1 – 3</a:t>
            </a:r>
            <a:r>
              <a:rPr lang="en-GB" altLang="ko-KR" noProof="0" dirty="0" smtClean="0">
                <a:ea typeface="Gulim" panose="020B0600000101010101" pitchFamily="34" charset="-127"/>
              </a:rPr>
              <a:t>, the </a:t>
            </a:r>
            <a:r>
              <a:rPr lang="en-GB" altLang="ko-KR" b="1" noProof="0" dirty="0" smtClean="0">
                <a:solidFill>
                  <a:srgbClr val="654A15"/>
                </a:solidFill>
                <a:ea typeface="Gulim" panose="020B0600000101010101" pitchFamily="34" charset="-127"/>
              </a:rPr>
              <a:t>availability of safety systems</a:t>
            </a:r>
            <a:r>
              <a:rPr lang="en-GB" altLang="ko-KR" noProof="0" dirty="0" smtClean="0">
                <a:ea typeface="Gulim" panose="020B0600000101010101" pitchFamily="34" charset="-127"/>
              </a:rPr>
              <a:t> is based on conservative assumptions whereas, in Option 4, the availability of safety systems is derived by </a:t>
            </a:r>
            <a:r>
              <a:rPr lang="en-GB" altLang="ko-KR" b="1" noProof="0" dirty="0" smtClean="0">
                <a:solidFill>
                  <a:srgbClr val="654A15"/>
                </a:solidFill>
                <a:ea typeface="Gulim" panose="020B0600000101010101" pitchFamily="34" charset="-127"/>
              </a:rPr>
              <a:t>probabilistic means.</a:t>
            </a:r>
            <a:endParaRPr lang="en-GB" altLang="ja-JP" b="1" noProof="0" dirty="0" smtClean="0">
              <a:solidFill>
                <a:srgbClr val="654A15"/>
              </a:solidFill>
            </a:endParaRPr>
          </a:p>
        </p:txBody>
      </p:sp>
      <p:sp>
        <p:nvSpPr>
          <p:cNvPr id="13722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8221E954-4FDB-4803-8B83-BE647F4C1EF2}" type="slidenum">
              <a:rPr lang="sl-SI" altLang="sl-SI" sz="1200">
                <a:solidFill>
                  <a:srgbClr val="898989"/>
                </a:solidFill>
                <a:cs typeface="Arial" panose="020B0604020202020204" pitchFamily="34" charset="0"/>
              </a:rPr>
              <a:pPr algn="r" eaLnBrk="1" fontAlgn="base" hangingPunct="1"/>
              <a:t>60</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999978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solidFill>
                  <a:srgbClr val="C00000"/>
                </a:solidFill>
              </a:rPr>
              <a:t>Conservative deterministic safety analysis</a:t>
            </a:r>
            <a:endParaRPr lang="en-US" dirty="0">
              <a:solidFill>
                <a:srgbClr val="C00000"/>
              </a:solidFill>
            </a:endParaRPr>
          </a:p>
        </p:txBody>
      </p:sp>
    </p:spTree>
    <p:extLst>
      <p:ext uri="{BB962C8B-B14F-4D97-AF65-F5344CB8AC3E}">
        <p14:creationId xmlns:p14="http://schemas.microsoft.com/office/powerpoint/2010/main" val="220524783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32557BA4-95AA-4B21-8F54-8B74F34B07DC}" type="slidenum">
              <a:rPr lang="en-GB" altLang="sl-SI"/>
              <a:pPr>
                <a:defRPr/>
              </a:pPr>
              <a:t>62</a:t>
            </a:fld>
            <a:endParaRPr lang="en-GB" altLang="sl-SI"/>
          </a:p>
        </p:txBody>
      </p:sp>
      <p:sp>
        <p:nvSpPr>
          <p:cNvPr id="139266" name="Title 1"/>
          <p:cNvSpPr>
            <a:spLocks noGrp="1"/>
          </p:cNvSpPr>
          <p:nvPr>
            <p:ph type="title" idx="4294967295"/>
          </p:nvPr>
        </p:nvSpPr>
        <p:spPr/>
        <p:txBody>
          <a:bodyPr/>
          <a:lstStyle/>
          <a:p>
            <a:pPr eaLnBrk="1" fontAlgn="ctr" hangingPunct="1"/>
            <a:r>
              <a:rPr lang="en-GB" altLang="sl-SI" noProof="0" dirty="0" smtClean="0"/>
              <a:t>CONSERVATIVE DETERMINISTIC SAFETY ANALYSIS</a:t>
            </a:r>
          </a:p>
        </p:txBody>
      </p:sp>
      <p:sp>
        <p:nvSpPr>
          <p:cNvPr id="139267" name="Content Placeholder 2"/>
          <p:cNvSpPr>
            <a:spLocks noGrp="1"/>
          </p:cNvSpPr>
          <p:nvPr>
            <p:ph idx="4294967295"/>
          </p:nvPr>
        </p:nvSpPr>
        <p:spPr bwMode="auto">
          <a:xfrm>
            <a:off x="514219" y="1484313"/>
            <a:ext cx="8884444" cy="3985121"/>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 be able to:</a:t>
            </a:r>
            <a:endParaRPr lang="en-GB" altLang="sl-SI" sz="2200" i="1" noProof="0" dirty="0" smtClean="0"/>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the purpose of conservative deterministic safety analysis.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initial and boundary conditions used in deterministic safety analyses.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Explain the importance of the single failure criterion.</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the technique of NPP </a:t>
            </a:r>
            <a:r>
              <a:rPr lang="en-GB" altLang="sl-SI" sz="2200" i="1" noProof="0" dirty="0" err="1" smtClean="0">
                <a:solidFill>
                  <a:schemeClr val="tx1"/>
                </a:solidFill>
              </a:rPr>
              <a:t>nodalization</a:t>
            </a:r>
            <a:r>
              <a:rPr lang="en-GB" altLang="sl-SI" sz="2200" i="1" noProof="0" dirty="0" smtClean="0">
                <a:solidFill>
                  <a:schemeClr val="tx1"/>
                </a:solidFill>
              </a:rPr>
              <a:t> used in deterministic calculations.</a:t>
            </a:r>
          </a:p>
        </p:txBody>
      </p:sp>
      <p:sp>
        <p:nvSpPr>
          <p:cNvPr id="13926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5F941F28-25F9-4C21-8D6A-65420317F990}" type="slidenum">
              <a:rPr lang="sl-SI" altLang="sl-SI" sz="1200">
                <a:solidFill>
                  <a:srgbClr val="898989"/>
                </a:solidFill>
                <a:cs typeface="Arial" panose="020B0604020202020204" pitchFamily="34" charset="0"/>
              </a:rPr>
              <a:pPr algn="r" eaLnBrk="1" fontAlgn="base" hangingPunct="1"/>
              <a:t>62</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8804860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E211F341-5157-4E0B-BC60-51F0F9A32939}" type="slidenum">
              <a:rPr lang="en-GB" altLang="sl-SI"/>
              <a:pPr>
                <a:defRPr/>
              </a:pPr>
              <a:t>63</a:t>
            </a:fld>
            <a:endParaRPr lang="en-GB" altLang="sl-SI"/>
          </a:p>
        </p:txBody>
      </p:sp>
      <p:sp>
        <p:nvSpPr>
          <p:cNvPr id="140290" name="Title 1"/>
          <p:cNvSpPr>
            <a:spLocks noGrp="1"/>
          </p:cNvSpPr>
          <p:nvPr>
            <p:ph type="title" idx="4294967295"/>
          </p:nvPr>
        </p:nvSpPr>
        <p:spPr/>
        <p:txBody>
          <a:bodyPr/>
          <a:lstStyle/>
          <a:p>
            <a:pPr eaLnBrk="1" hangingPunct="1"/>
            <a:r>
              <a:rPr lang="en-GB" altLang="sl-SI" noProof="0" dirty="0" smtClean="0"/>
              <a:t>The use of Options 1 and 2  for deterministic safety analyses</a:t>
            </a:r>
          </a:p>
        </p:txBody>
      </p:sp>
      <p:sp>
        <p:nvSpPr>
          <p:cNvPr id="140291" name="Content Placeholder 2"/>
          <p:cNvSpPr>
            <a:spLocks noGrp="1"/>
          </p:cNvSpPr>
          <p:nvPr>
            <p:ph idx="4294967295"/>
          </p:nvPr>
        </p:nvSpPr>
        <p:spPr bwMode="auto">
          <a:xfrm>
            <a:off x="373196" y="1438275"/>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81000" indent="-381000" eaLnBrk="1" hangingPunct="1"/>
            <a:r>
              <a:rPr lang="en-GB" altLang="ja-JP" noProof="0" dirty="0" smtClean="0"/>
              <a:t>In a </a:t>
            </a:r>
            <a:r>
              <a:rPr lang="en-GB" altLang="ja-JP" b="1" noProof="0" dirty="0" smtClean="0">
                <a:solidFill>
                  <a:srgbClr val="654A15"/>
                </a:solidFill>
              </a:rPr>
              <a:t>conservative approach,</a:t>
            </a:r>
            <a:r>
              <a:rPr lang="en-GB" altLang="ja-JP" noProof="0" dirty="0" smtClean="0"/>
              <a:t> any parameter that has to be specified for the analysis is allocated a value that will have an unfavourable effect in relation to the relevant specific acceptance criteria. </a:t>
            </a:r>
          </a:p>
          <a:p>
            <a:pPr marL="381000" indent="-381000" eaLnBrk="1" hangingPunct="1"/>
            <a:endParaRPr lang="en-GB" altLang="ja-JP" noProof="0" dirty="0" smtClean="0"/>
          </a:p>
          <a:p>
            <a:pPr marL="381000" indent="-381000" eaLnBrk="1" hangingPunct="1"/>
            <a:r>
              <a:rPr lang="en-GB" altLang="ja-JP" noProof="0" dirty="0" smtClean="0"/>
              <a:t>In a </a:t>
            </a:r>
            <a:r>
              <a:rPr lang="en-GB" altLang="ja-JP" b="1" noProof="0" dirty="0" smtClean="0">
                <a:solidFill>
                  <a:srgbClr val="654A15"/>
                </a:solidFill>
              </a:rPr>
              <a:t>traditional conservative analysis</a:t>
            </a:r>
            <a:r>
              <a:rPr lang="en-GB" altLang="ja-JP" noProof="0" dirty="0" smtClean="0"/>
              <a:t>, both the assumed plant conditions and the physical models are set </a:t>
            </a:r>
            <a:r>
              <a:rPr lang="en-GB" altLang="ja-JP" b="1" noProof="0" dirty="0" smtClean="0">
                <a:solidFill>
                  <a:srgbClr val="654A15"/>
                </a:solidFill>
              </a:rPr>
              <a:t>conservatively. </a:t>
            </a:r>
          </a:p>
          <a:p>
            <a:pPr marL="381000" indent="-381000" eaLnBrk="1" hangingPunct="1"/>
            <a:endParaRPr lang="en-GB" altLang="ja-JP" b="1" noProof="0" dirty="0" smtClean="0">
              <a:solidFill>
                <a:srgbClr val="654A15"/>
              </a:solidFill>
            </a:endParaRPr>
          </a:p>
          <a:p>
            <a:pPr marL="381000" indent="-381000" eaLnBrk="1" hangingPunct="1"/>
            <a:r>
              <a:rPr lang="en-GB" altLang="ja-JP" noProof="0" dirty="0" smtClean="0"/>
              <a:t>The intention is that such an approach would provide results that are also conservative; they </a:t>
            </a:r>
            <a:r>
              <a:rPr lang="en-GB" altLang="ja-JP" b="1" noProof="0" dirty="0" smtClean="0">
                <a:solidFill>
                  <a:srgbClr val="654A15"/>
                </a:solidFill>
              </a:rPr>
              <a:t>bound the effect of the unknown uncertainties</a:t>
            </a:r>
            <a:r>
              <a:rPr lang="en-GB" altLang="ja-JP" noProof="0" dirty="0" smtClean="0"/>
              <a:t>. </a:t>
            </a:r>
          </a:p>
          <a:p>
            <a:pPr marL="381000" indent="-381000" eaLnBrk="1" hangingPunct="1"/>
            <a:endParaRPr lang="en-GB" altLang="ja-JP" noProof="0" dirty="0" smtClean="0"/>
          </a:p>
          <a:p>
            <a:pPr marL="381000" indent="-381000" eaLnBrk="1" hangingPunct="1"/>
            <a:r>
              <a:rPr lang="en-GB" altLang="ja-JP" noProof="0" dirty="0" smtClean="0"/>
              <a:t>This is </a:t>
            </a:r>
            <a:r>
              <a:rPr lang="en-GB" altLang="ja-JP" b="1" noProof="0" dirty="0" smtClean="0">
                <a:solidFill>
                  <a:srgbClr val="654A15"/>
                </a:solidFill>
              </a:rPr>
              <a:t>Option 1</a:t>
            </a:r>
            <a:r>
              <a:rPr lang="en-GB" altLang="ja-JP" noProof="0" dirty="0" smtClean="0"/>
              <a:t> in Table 5.1. </a:t>
            </a:r>
          </a:p>
          <a:p>
            <a:pPr marL="381000" indent="-381000" eaLnBrk="1" hangingPunct="1"/>
            <a:r>
              <a:rPr lang="en-GB" altLang="ja-JP" b="1" noProof="0" dirty="0" smtClean="0">
                <a:solidFill>
                  <a:srgbClr val="654A15"/>
                </a:solidFill>
              </a:rPr>
              <a:t>Option 2</a:t>
            </a:r>
            <a:r>
              <a:rPr lang="en-GB" altLang="ja-JP" noProof="0" dirty="0" smtClean="0"/>
              <a:t> is also considered to be a</a:t>
            </a:r>
            <a:r>
              <a:rPr lang="en-GB" altLang="ja-JP" b="1" noProof="0" dirty="0" smtClean="0">
                <a:solidFill>
                  <a:srgbClr val="654A15"/>
                </a:solidFill>
              </a:rPr>
              <a:t> conservative </a:t>
            </a:r>
            <a:r>
              <a:rPr lang="en-GB" altLang="ja-JP" noProof="0" dirty="0" smtClean="0"/>
              <a:t>approach even though models used in computer codes are meant to be realistic.</a:t>
            </a:r>
          </a:p>
        </p:txBody>
      </p:sp>
      <p:sp>
        <p:nvSpPr>
          <p:cNvPr id="14029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AD7DEE13-1776-4D69-9291-5FEAEA6E6DB9}" type="slidenum">
              <a:rPr lang="sl-SI" altLang="sl-SI" sz="1200">
                <a:solidFill>
                  <a:srgbClr val="898989"/>
                </a:solidFill>
                <a:cs typeface="Arial" panose="020B0604020202020204" pitchFamily="34" charset="0"/>
              </a:rPr>
              <a:pPr algn="r" eaLnBrk="1" fontAlgn="base" hangingPunct="1"/>
              <a:t>63</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14312592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2B8E1B0C-5E63-4A42-933A-DDD2D06B7913}" type="slidenum">
              <a:rPr lang="en-GB" altLang="sl-SI"/>
              <a:pPr>
                <a:defRPr/>
              </a:pPr>
              <a:t>64</a:t>
            </a:fld>
            <a:endParaRPr lang="en-GB" altLang="sl-SI"/>
          </a:p>
        </p:txBody>
      </p:sp>
      <p:sp>
        <p:nvSpPr>
          <p:cNvPr id="142338" name="Title 1"/>
          <p:cNvSpPr>
            <a:spLocks noGrp="1"/>
          </p:cNvSpPr>
          <p:nvPr>
            <p:ph type="title" idx="4294967295"/>
          </p:nvPr>
        </p:nvSpPr>
        <p:spPr/>
        <p:txBody>
          <a:bodyPr/>
          <a:lstStyle/>
          <a:p>
            <a:pPr eaLnBrk="1" hangingPunct="1"/>
            <a:r>
              <a:rPr lang="en-GB" altLang="sl-SI" noProof="0" dirty="0" smtClean="0"/>
              <a:t>Initial conditions</a:t>
            </a:r>
          </a:p>
        </p:txBody>
      </p:sp>
      <p:sp>
        <p:nvSpPr>
          <p:cNvPr id="142339" name="Content Placeholder 2"/>
          <p:cNvSpPr>
            <a:spLocks noGrp="1"/>
          </p:cNvSpPr>
          <p:nvPr>
            <p:ph idx="4294967295"/>
          </p:nvPr>
        </p:nvSpPr>
        <p:spPr bwMode="auto">
          <a:xfrm>
            <a:off x="349119" y="15605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81000" indent="-381000" eaLnBrk="1" hangingPunct="1"/>
            <a:endParaRPr lang="en-GB" altLang="ja-JP" sz="2400" noProof="0" dirty="0" smtClean="0"/>
          </a:p>
          <a:p>
            <a:pPr marL="381000" indent="-381000" eaLnBrk="1" hangingPunct="1"/>
            <a:r>
              <a:rPr lang="en-GB" altLang="ja-JP" noProof="0" dirty="0" smtClean="0"/>
              <a:t>The </a:t>
            </a:r>
            <a:r>
              <a:rPr lang="en-GB" altLang="ja-JP" b="1" noProof="0" dirty="0" smtClean="0">
                <a:solidFill>
                  <a:srgbClr val="654A15"/>
                </a:solidFill>
              </a:rPr>
              <a:t>initial conditions</a:t>
            </a:r>
            <a:r>
              <a:rPr lang="en-GB" altLang="ja-JP" noProof="0" dirty="0" smtClean="0"/>
              <a:t> are the assumed values of plant parameters at the start of the transient to be analysed.</a:t>
            </a:r>
          </a:p>
        </p:txBody>
      </p:sp>
      <p:sp>
        <p:nvSpPr>
          <p:cNvPr id="14234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B0D2D45B-B358-4DC0-9991-73915DC6A642}" type="slidenum">
              <a:rPr lang="sl-SI" altLang="sl-SI" sz="1200">
                <a:solidFill>
                  <a:srgbClr val="898989"/>
                </a:solidFill>
                <a:cs typeface="Arial" panose="020B0604020202020204" pitchFamily="34" charset="0"/>
              </a:rPr>
              <a:pPr algn="r" eaLnBrk="1" fontAlgn="base" hangingPunct="1"/>
              <a:t>64</a:t>
            </a:fld>
            <a:endParaRPr lang="sl-SI" altLang="sl-SI" sz="1200">
              <a:solidFill>
                <a:srgbClr val="898989"/>
              </a:solidFill>
              <a:cs typeface="Arial" panose="020B0604020202020204" pitchFamily="34" charset="0"/>
            </a:endParaRPr>
          </a:p>
        </p:txBody>
      </p:sp>
      <p:sp>
        <p:nvSpPr>
          <p:cNvPr id="7" name="Text Box 5"/>
          <p:cNvSpPr txBox="1">
            <a:spLocks noChangeArrowheads="1"/>
          </p:cNvSpPr>
          <p:nvPr/>
        </p:nvSpPr>
        <p:spPr bwMode="auto">
          <a:xfrm>
            <a:off x="2401127" y="3733499"/>
            <a:ext cx="4701575" cy="2372545"/>
          </a:xfrm>
          <a:prstGeom prst="rect">
            <a:avLst/>
          </a:prstGeom>
          <a:solidFill>
            <a:srgbClr val="FF9933">
              <a:alpha val="50196"/>
            </a:srgbClr>
          </a:solidFill>
          <a:ln>
            <a:noFill/>
          </a:ln>
          <a:effectLst/>
        </p:spPr>
        <p:txBody>
          <a:bodyPr wrap="square" lIns="108000" tIns="108000" rIns="108000" bIns="108000">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eaLnBrk="1" hangingPunct="1"/>
            <a:r>
              <a:rPr lang="en-GB" altLang="sl-SI" sz="2000" dirty="0"/>
              <a:t>Examples of these parameters are:</a:t>
            </a:r>
          </a:p>
          <a:p>
            <a:pPr eaLnBrk="1" hangingPunct="1"/>
            <a:r>
              <a:rPr lang="en-GB" altLang="sl-SI" sz="2000" dirty="0"/>
              <a:t> reactor power level, </a:t>
            </a:r>
          </a:p>
          <a:p>
            <a:pPr eaLnBrk="1" hangingPunct="1"/>
            <a:r>
              <a:rPr lang="en-GB" altLang="sl-SI" sz="2000" dirty="0"/>
              <a:t>power </a:t>
            </a:r>
            <a:r>
              <a:rPr lang="en-GB" altLang="sl-SI" sz="2000" dirty="0" smtClean="0"/>
              <a:t>distribution</a:t>
            </a:r>
          </a:p>
          <a:p>
            <a:pPr eaLnBrk="1" hangingPunct="1"/>
            <a:r>
              <a:rPr lang="en-GB" altLang="sl-SI" sz="2000" dirty="0" smtClean="0"/>
              <a:t>burn-up condition of the core,</a:t>
            </a:r>
            <a:endParaRPr lang="en-GB" altLang="sl-SI" sz="2000" dirty="0"/>
          </a:p>
          <a:p>
            <a:pPr eaLnBrk="1" hangingPunct="1"/>
            <a:r>
              <a:rPr lang="en-GB" altLang="sl-SI" sz="2000" dirty="0"/>
              <a:t> pressure, </a:t>
            </a:r>
          </a:p>
          <a:p>
            <a:pPr eaLnBrk="1" hangingPunct="1"/>
            <a:r>
              <a:rPr lang="en-GB" altLang="sl-SI" sz="2000" dirty="0"/>
              <a:t>temperature and </a:t>
            </a:r>
          </a:p>
          <a:p>
            <a:pPr eaLnBrk="1" hangingPunct="1"/>
            <a:r>
              <a:rPr lang="en-GB" altLang="sl-SI" sz="2000" dirty="0"/>
              <a:t>flow in the primary circuit.</a:t>
            </a:r>
            <a:endParaRPr lang="en-US" altLang="sl-SI" sz="2000" dirty="0"/>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064393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0"/>
          </p:nvPr>
        </p:nvSpPr>
        <p:spPr/>
        <p:txBody>
          <a:bodyPr/>
          <a:lstStyle/>
          <a:p>
            <a:pPr>
              <a:defRPr/>
            </a:pPr>
            <a:fld id="{5A1299E6-5D7A-473B-AC24-FDEB4AA94A3E}" type="slidenum">
              <a:rPr lang="en-GB" altLang="sl-SI"/>
              <a:pPr>
                <a:defRPr/>
              </a:pPr>
              <a:t>65</a:t>
            </a:fld>
            <a:endParaRPr lang="en-GB" altLang="sl-SI"/>
          </a:p>
        </p:txBody>
      </p:sp>
      <p:sp>
        <p:nvSpPr>
          <p:cNvPr id="315394" name="Title 1"/>
          <p:cNvSpPr>
            <a:spLocks noGrp="1"/>
          </p:cNvSpPr>
          <p:nvPr>
            <p:ph type="title" idx="4294967295"/>
          </p:nvPr>
        </p:nvSpPr>
        <p:spPr/>
        <p:txBody>
          <a:bodyPr/>
          <a:lstStyle/>
          <a:p>
            <a:pPr eaLnBrk="1" hangingPunct="1"/>
            <a:r>
              <a:rPr lang="en-GB" altLang="sl-SI" noProof="0" dirty="0" smtClean="0"/>
              <a:t>Boundary conditions</a:t>
            </a:r>
          </a:p>
        </p:txBody>
      </p:sp>
      <p:sp>
        <p:nvSpPr>
          <p:cNvPr id="315395" name="Content Placeholder 2"/>
          <p:cNvSpPr>
            <a:spLocks noGrp="1"/>
          </p:cNvSpPr>
          <p:nvPr>
            <p:ph idx="4294967295"/>
          </p:nvPr>
        </p:nvSpPr>
        <p:spPr bwMode="auto">
          <a:xfrm>
            <a:off x="400713" y="1608138"/>
            <a:ext cx="9157890" cy="46799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81000" indent="-381000" eaLnBrk="1" hangingPunct="1"/>
            <a:endParaRPr lang="en-GB" altLang="ja-JP" sz="2400" noProof="0" dirty="0" smtClean="0"/>
          </a:p>
          <a:p>
            <a:pPr marL="381000" indent="-381000" eaLnBrk="1" hangingPunct="1"/>
            <a:r>
              <a:rPr lang="en-GB" altLang="ja-JP" noProof="0" dirty="0" smtClean="0"/>
              <a:t>The </a:t>
            </a:r>
            <a:r>
              <a:rPr lang="en-GB" altLang="ja-JP" b="1" noProof="0" dirty="0" smtClean="0">
                <a:solidFill>
                  <a:srgbClr val="654A15"/>
                </a:solidFill>
              </a:rPr>
              <a:t>boundary conditions</a:t>
            </a:r>
            <a:r>
              <a:rPr lang="en-GB" altLang="ja-JP" noProof="0" dirty="0" smtClean="0"/>
              <a:t> are the assumed values of parameters throughout the transient. </a:t>
            </a:r>
          </a:p>
          <a:p>
            <a:pPr marL="381000" indent="-381000" eaLnBrk="1" hangingPunct="1"/>
            <a:endParaRPr lang="en-GB" altLang="ja-JP" noProof="0" dirty="0" smtClean="0"/>
          </a:p>
        </p:txBody>
      </p:sp>
      <p:sp>
        <p:nvSpPr>
          <p:cNvPr id="31539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C1EFA020-411E-4090-B45F-CB4C75BF43A8}" type="slidenum">
              <a:rPr lang="sl-SI" altLang="sl-SI" sz="1200">
                <a:solidFill>
                  <a:srgbClr val="898989"/>
                </a:solidFill>
                <a:cs typeface="Arial" panose="020B0604020202020204" pitchFamily="34" charset="0"/>
              </a:rPr>
              <a:pPr algn="r" eaLnBrk="1" fontAlgn="base" hangingPunct="1"/>
              <a:t>65</a:t>
            </a:fld>
            <a:endParaRPr lang="sl-SI" altLang="sl-SI" sz="1200">
              <a:solidFill>
                <a:srgbClr val="898989"/>
              </a:solidFill>
              <a:cs typeface="Arial" panose="020B0604020202020204" pitchFamily="34" charset="0"/>
            </a:endParaRPr>
          </a:p>
        </p:txBody>
      </p:sp>
      <p:sp>
        <p:nvSpPr>
          <p:cNvPr id="8" name="Text Box 5"/>
          <p:cNvSpPr txBox="1">
            <a:spLocks noChangeArrowheads="1"/>
          </p:cNvSpPr>
          <p:nvPr/>
        </p:nvSpPr>
        <p:spPr bwMode="auto">
          <a:xfrm>
            <a:off x="2401127" y="3819224"/>
            <a:ext cx="4845328" cy="2064769"/>
          </a:xfrm>
          <a:prstGeom prst="rect">
            <a:avLst/>
          </a:prstGeom>
          <a:solidFill>
            <a:srgbClr val="FF9933">
              <a:alpha val="50196"/>
            </a:srgbClr>
          </a:solidFill>
          <a:ln>
            <a:noFill/>
          </a:ln>
          <a:effectLst/>
        </p:spPr>
        <p:txBody>
          <a:bodyPr wrap="square" lIns="108000" tIns="108000" rIns="108000" bIns="108000">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eaLnBrk="1" hangingPunct="1"/>
            <a:r>
              <a:rPr lang="en-GB" altLang="sl-SI" sz="2000" dirty="0"/>
              <a:t>Examples of boundary conditions </a:t>
            </a:r>
            <a:r>
              <a:rPr lang="en-GB" altLang="sl-SI" sz="2000" dirty="0" smtClean="0"/>
              <a:t>are</a:t>
            </a:r>
            <a:r>
              <a:rPr lang="sl-SI" altLang="sl-SI" sz="2000" dirty="0" smtClean="0"/>
              <a:t>:</a:t>
            </a:r>
            <a:r>
              <a:rPr lang="en-GB" altLang="sl-SI" sz="2000" dirty="0" smtClean="0"/>
              <a:t> </a:t>
            </a:r>
            <a:endParaRPr lang="en-GB" altLang="sl-SI" sz="2000" dirty="0"/>
          </a:p>
          <a:p>
            <a:pPr eaLnBrk="1" hangingPunct="1"/>
            <a:r>
              <a:rPr lang="en-GB" altLang="sl-SI" sz="2000" dirty="0"/>
              <a:t>the actuation </a:t>
            </a:r>
            <a:r>
              <a:rPr lang="en-GB" altLang="sl-SI" sz="2000" dirty="0" smtClean="0"/>
              <a:t>time of </a:t>
            </a:r>
            <a:r>
              <a:rPr lang="en-GB" altLang="sl-SI" sz="2000" dirty="0"/>
              <a:t>safety systems </a:t>
            </a:r>
          </a:p>
          <a:p>
            <a:pPr eaLnBrk="1" hangingPunct="1"/>
            <a:r>
              <a:rPr lang="en-GB" altLang="sl-SI" sz="2000" dirty="0"/>
              <a:t>such as pumps and power supplies, </a:t>
            </a:r>
          </a:p>
          <a:p>
            <a:pPr eaLnBrk="1" hangingPunct="1"/>
            <a:r>
              <a:rPr lang="en-GB" altLang="sl-SI" sz="2000" dirty="0"/>
              <a:t>leading to changes in flow rates, </a:t>
            </a:r>
          </a:p>
          <a:p>
            <a:pPr eaLnBrk="1" hangingPunct="1"/>
            <a:r>
              <a:rPr lang="en-GB" altLang="sl-SI" sz="2000" dirty="0"/>
              <a:t>and external sources and sinks for mass and energy.</a:t>
            </a:r>
            <a:endParaRPr lang="en-US" altLang="sl-SI" sz="2000" dirty="0"/>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92643047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E7301358-3BBA-4665-BA14-675BD8E69ED4}" type="slidenum">
              <a:rPr lang="en-GB" altLang="sl-SI"/>
              <a:pPr>
                <a:defRPr/>
              </a:pPr>
              <a:t>66</a:t>
            </a:fld>
            <a:endParaRPr lang="en-GB" altLang="sl-SI"/>
          </a:p>
        </p:txBody>
      </p:sp>
      <p:sp>
        <p:nvSpPr>
          <p:cNvPr id="146434" name="Title 1"/>
          <p:cNvSpPr>
            <a:spLocks noGrp="1"/>
          </p:cNvSpPr>
          <p:nvPr>
            <p:ph type="title" idx="4294967295"/>
          </p:nvPr>
        </p:nvSpPr>
        <p:spPr/>
        <p:txBody>
          <a:bodyPr/>
          <a:lstStyle/>
          <a:p>
            <a:pPr eaLnBrk="1" hangingPunct="1"/>
            <a:r>
              <a:rPr lang="en-GB" altLang="sl-SI" noProof="0" dirty="0" smtClean="0"/>
              <a:t>Setting initial and boundary conditions</a:t>
            </a:r>
          </a:p>
        </p:txBody>
      </p:sp>
      <p:sp>
        <p:nvSpPr>
          <p:cNvPr id="146435" name="Content Placeholder 2"/>
          <p:cNvSpPr>
            <a:spLocks noGrp="1"/>
          </p:cNvSpPr>
          <p:nvPr>
            <p:ph idx="4294967295"/>
          </p:nvPr>
        </p:nvSpPr>
        <p:spPr bwMode="auto">
          <a:xfrm>
            <a:off x="400713" y="160813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marL="381000" indent="-381000" eaLnBrk="1" hangingPunct="1"/>
            <a:r>
              <a:rPr lang="en-GB" altLang="ja-JP" noProof="0" dirty="0" smtClean="0"/>
              <a:t>For the purpose of conservative calculations, the </a:t>
            </a:r>
            <a:r>
              <a:rPr lang="en-GB" altLang="ja-JP" b="1" noProof="0" dirty="0" smtClean="0">
                <a:solidFill>
                  <a:srgbClr val="654A15"/>
                </a:solidFill>
              </a:rPr>
              <a:t>initial and boundary conditions</a:t>
            </a:r>
            <a:r>
              <a:rPr lang="en-GB" altLang="ja-JP" noProof="0" dirty="0" smtClean="0"/>
              <a:t> should be set to values that will lead to conservative results for those safety parameters that are to be compared with the acceptance criteria. </a:t>
            </a:r>
          </a:p>
          <a:p>
            <a:pPr marL="381000" indent="-381000" eaLnBrk="1" hangingPunct="1"/>
            <a:endParaRPr lang="en-GB" altLang="ja-JP" noProof="0" dirty="0" smtClean="0"/>
          </a:p>
          <a:p>
            <a:pPr marL="381000" indent="-381000" eaLnBrk="1" hangingPunct="1"/>
            <a:r>
              <a:rPr lang="en-GB" altLang="ja-JP" noProof="0" dirty="0" smtClean="0"/>
              <a:t>A single set of conservative values for initial and boundary conditions may not necessarily lead to conservative results for every safety parameter. </a:t>
            </a:r>
          </a:p>
          <a:p>
            <a:pPr marL="381000" indent="-381000" eaLnBrk="1" hangingPunct="1"/>
            <a:r>
              <a:rPr lang="en-GB" altLang="ja-JP" noProof="0" dirty="0" smtClean="0"/>
              <a:t>Therefore, the appropriate conservatism should be selected for each initial and boundary condition, depending on the specific transient and the associated acceptance criterion.</a:t>
            </a:r>
          </a:p>
        </p:txBody>
      </p:sp>
      <p:sp>
        <p:nvSpPr>
          <p:cNvPr id="14643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77E5F6C8-821E-455E-9AB8-CFA3952DEEE7}" type="slidenum">
              <a:rPr lang="sl-SI" altLang="sl-SI" sz="1200">
                <a:solidFill>
                  <a:srgbClr val="898989"/>
                </a:solidFill>
                <a:cs typeface="Arial" panose="020B0604020202020204" pitchFamily="34" charset="0"/>
              </a:rPr>
              <a:pPr algn="r" eaLnBrk="1" fontAlgn="base" hangingPunct="1"/>
              <a:t>66</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60261514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A09BAD49-1F1A-487A-B0AB-2F4F16707D13}" type="slidenum">
              <a:rPr lang="en-GB" altLang="sl-SI"/>
              <a:pPr>
                <a:defRPr/>
              </a:pPr>
              <a:t>67</a:t>
            </a:fld>
            <a:endParaRPr lang="en-GB" altLang="sl-SI"/>
          </a:p>
        </p:txBody>
      </p:sp>
      <p:sp>
        <p:nvSpPr>
          <p:cNvPr id="148482" name="Title 1"/>
          <p:cNvSpPr>
            <a:spLocks noGrp="1"/>
          </p:cNvSpPr>
          <p:nvPr>
            <p:ph type="title" idx="4294967295"/>
          </p:nvPr>
        </p:nvSpPr>
        <p:spPr/>
        <p:txBody>
          <a:bodyPr/>
          <a:lstStyle/>
          <a:p>
            <a:pPr eaLnBrk="1" hangingPunct="1"/>
            <a:r>
              <a:rPr lang="en-GB" altLang="sl-SI" noProof="0" dirty="0" smtClean="0"/>
              <a:t>The single failure criterion</a:t>
            </a:r>
          </a:p>
        </p:txBody>
      </p:sp>
      <p:sp>
        <p:nvSpPr>
          <p:cNvPr id="148483" name="Content Placeholder 2"/>
          <p:cNvSpPr>
            <a:spLocks noGrp="1"/>
          </p:cNvSpPr>
          <p:nvPr>
            <p:ph idx="4294967295"/>
          </p:nvPr>
        </p:nvSpPr>
        <p:spPr bwMode="auto">
          <a:xfrm>
            <a:off x="373196" y="1336675"/>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81000" indent="-381000" eaLnBrk="1" hangingPunct="1"/>
            <a:r>
              <a:rPr lang="en-GB" altLang="ja-JP" noProof="0" dirty="0" smtClean="0"/>
              <a:t>In conservative analyses, the </a:t>
            </a:r>
            <a:r>
              <a:rPr lang="en-GB" altLang="ja-JP" b="1" noProof="0" dirty="0" smtClean="0">
                <a:solidFill>
                  <a:srgbClr val="654A15"/>
                </a:solidFill>
              </a:rPr>
              <a:t>single failure criterion</a:t>
            </a:r>
            <a:r>
              <a:rPr lang="en-GB" altLang="ja-JP" noProof="0" dirty="0" smtClean="0"/>
              <a:t> should be applied when determining the availability of systems and components. </a:t>
            </a:r>
          </a:p>
          <a:p>
            <a:pPr marL="381000" indent="-381000" eaLnBrk="1" hangingPunct="1"/>
            <a:endParaRPr lang="en-GB" altLang="ja-JP" noProof="0" dirty="0" smtClean="0"/>
          </a:p>
          <a:p>
            <a:pPr marL="381000" indent="-381000" eaLnBrk="1" hangingPunct="1"/>
            <a:r>
              <a:rPr lang="en-GB" altLang="ja-JP" noProof="0" dirty="0" smtClean="0"/>
              <a:t>In view of their importance, </a:t>
            </a:r>
            <a:r>
              <a:rPr lang="en-GB" altLang="ja-JP" b="1" noProof="0" dirty="0" smtClean="0">
                <a:solidFill>
                  <a:srgbClr val="654A15"/>
                </a:solidFill>
              </a:rPr>
              <a:t>safety systems</a:t>
            </a:r>
            <a:r>
              <a:rPr lang="en-GB" altLang="ja-JP" noProof="0" dirty="0" smtClean="0"/>
              <a:t> that are required during AOOs or accidents must have a very </a:t>
            </a:r>
            <a:r>
              <a:rPr lang="en-GB" altLang="ja-JP" b="1" noProof="0" dirty="0" smtClean="0">
                <a:solidFill>
                  <a:srgbClr val="654A15"/>
                </a:solidFill>
              </a:rPr>
              <a:t>high level of reliability. </a:t>
            </a:r>
          </a:p>
          <a:p>
            <a:pPr marL="381000" indent="-381000" eaLnBrk="1" hangingPunct="1"/>
            <a:endParaRPr lang="en-GB" altLang="ja-JP" b="1" noProof="0" dirty="0" smtClean="0">
              <a:solidFill>
                <a:srgbClr val="654A15"/>
              </a:solidFill>
            </a:endParaRPr>
          </a:p>
          <a:p>
            <a:pPr marL="381000" indent="-381000" eaLnBrk="1" hangingPunct="1"/>
            <a:r>
              <a:rPr lang="en-GB" altLang="ja-JP" noProof="0" dirty="0" smtClean="0"/>
              <a:t>For the design of safety systems, the </a:t>
            </a:r>
            <a:r>
              <a:rPr lang="en-GB" altLang="ja-JP" b="1" noProof="0" dirty="0" smtClean="0">
                <a:solidFill>
                  <a:srgbClr val="654A15"/>
                </a:solidFill>
              </a:rPr>
              <a:t>single failure criterion</a:t>
            </a:r>
            <a:r>
              <a:rPr lang="en-GB" altLang="ja-JP" noProof="0" dirty="0" smtClean="0"/>
              <a:t> means that</a:t>
            </a:r>
            <a:r>
              <a:rPr lang="en-GB" altLang="ja-JP" noProof="0" dirty="0" smtClean="0">
                <a:solidFill>
                  <a:srgbClr val="654A15"/>
                </a:solidFill>
              </a:rPr>
              <a:t> </a:t>
            </a:r>
            <a:r>
              <a:rPr lang="en-GB" altLang="ja-JP" b="1" noProof="0" dirty="0" smtClean="0">
                <a:solidFill>
                  <a:srgbClr val="654A15"/>
                </a:solidFill>
              </a:rPr>
              <a:t>safety related systems must be able to fulfil their function in an adequate manner even in the case of failure of any one of their components</a:t>
            </a:r>
            <a:r>
              <a:rPr lang="en-GB" altLang="ja-JP" noProof="0" dirty="0" smtClean="0"/>
              <a:t>. </a:t>
            </a:r>
          </a:p>
          <a:p>
            <a:pPr marL="381000" indent="-381000" eaLnBrk="1" hangingPunct="1"/>
            <a:endParaRPr lang="en-GB" altLang="ja-JP" noProof="0" dirty="0" smtClean="0"/>
          </a:p>
          <a:p>
            <a:pPr marL="381000" indent="-381000" eaLnBrk="1" hangingPunct="1"/>
            <a:r>
              <a:rPr lang="en-GB" altLang="ja-JP" dirty="0" smtClean="0"/>
              <a:t>For safety analyses, a</a:t>
            </a:r>
            <a:r>
              <a:rPr lang="en-GB" altLang="ja-JP" noProof="0" dirty="0" smtClean="0"/>
              <a:t> failure shall be assumed in the system or component that would have the largest negative effect on the calculated safety parameters.</a:t>
            </a:r>
          </a:p>
        </p:txBody>
      </p:sp>
      <p:sp>
        <p:nvSpPr>
          <p:cNvPr id="14848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48FA52BB-240D-4A1F-AC62-08DE5EC9B74F}" type="slidenum">
              <a:rPr lang="sl-SI" altLang="sl-SI" sz="1200">
                <a:solidFill>
                  <a:srgbClr val="898989"/>
                </a:solidFill>
                <a:cs typeface="Arial" panose="020B0604020202020204" pitchFamily="34" charset="0"/>
              </a:rPr>
              <a:pPr algn="r" eaLnBrk="1" fontAlgn="base" hangingPunct="1"/>
              <a:t>67</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31235155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2CD2D0CA-1857-4345-AE14-609B2E1D87F8}" type="slidenum">
              <a:rPr lang="en-GB" altLang="sl-SI"/>
              <a:pPr>
                <a:defRPr/>
              </a:pPr>
              <a:t>68</a:t>
            </a:fld>
            <a:endParaRPr lang="en-GB" altLang="sl-SI"/>
          </a:p>
        </p:txBody>
      </p:sp>
      <p:sp>
        <p:nvSpPr>
          <p:cNvPr id="158722" name="Title 1"/>
          <p:cNvSpPr>
            <a:spLocks noGrp="1"/>
          </p:cNvSpPr>
          <p:nvPr>
            <p:ph type="title" idx="4294967295"/>
          </p:nvPr>
        </p:nvSpPr>
        <p:spPr/>
        <p:txBody>
          <a:bodyPr/>
          <a:lstStyle/>
          <a:p>
            <a:pPr marL="533400" indent="-533400" eaLnBrk="1" hangingPunct="1"/>
            <a:r>
              <a:rPr lang="en-GB" altLang="sl-SI" noProof="0" dirty="0" smtClean="0"/>
              <a:t>Operator action </a:t>
            </a:r>
          </a:p>
        </p:txBody>
      </p:sp>
      <p:sp>
        <p:nvSpPr>
          <p:cNvPr id="158723" name="Content Placeholder 2"/>
          <p:cNvSpPr>
            <a:spLocks noGrp="1"/>
          </p:cNvSpPr>
          <p:nvPr>
            <p:ph idx="4294967295"/>
          </p:nvPr>
        </p:nvSpPr>
        <p:spPr bwMode="auto">
          <a:xfrm>
            <a:off x="373196" y="1336675"/>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r>
              <a:rPr lang="en-GB" altLang="ja-JP" noProof="0" dirty="0" smtClean="0"/>
              <a:t>For design purposes, </a:t>
            </a:r>
            <a:r>
              <a:rPr lang="en-GB" altLang="ja-JP" b="1" noProof="0" dirty="0" smtClean="0">
                <a:solidFill>
                  <a:srgbClr val="654A15"/>
                </a:solidFill>
              </a:rPr>
              <a:t>credit should not</a:t>
            </a:r>
            <a:r>
              <a:rPr lang="en-GB" altLang="ja-JP" noProof="0" dirty="0" smtClean="0"/>
              <a:t> be taken for </a:t>
            </a:r>
            <a:r>
              <a:rPr lang="en-GB" altLang="ja-JP" b="1" noProof="0" dirty="0" smtClean="0">
                <a:solidFill>
                  <a:srgbClr val="654A15"/>
                </a:solidFill>
              </a:rPr>
              <a:t>operator action</a:t>
            </a:r>
            <a:r>
              <a:rPr lang="en-GB" altLang="ja-JP" noProof="0" dirty="0" smtClean="0"/>
              <a:t> to limit the evolution of a design basis accident or Anticipated Operational Occurrence within a specified time. </a:t>
            </a:r>
          </a:p>
          <a:p>
            <a:pPr marL="381000" indent="-381000" eaLnBrk="1" hangingPunct="1"/>
            <a:endParaRPr lang="en-GB" altLang="ja-JP" noProof="0" dirty="0" smtClean="0"/>
          </a:p>
          <a:p>
            <a:pPr marL="381000" indent="-381000" eaLnBrk="1" hangingPunct="1"/>
            <a:r>
              <a:rPr lang="en-GB" altLang="ja-JP" b="1" noProof="0" dirty="0" smtClean="0">
                <a:solidFill>
                  <a:srgbClr val="654A15"/>
                </a:solidFill>
              </a:rPr>
              <a:t>Exceptionally,</a:t>
            </a:r>
            <a:r>
              <a:rPr lang="en-GB" altLang="ja-JP" noProof="0" dirty="0" smtClean="0"/>
              <a:t> the design may take credit for earlier operator action but, in these cases, the actuation times should be conservative and should be fully justified. </a:t>
            </a:r>
          </a:p>
          <a:p>
            <a:pPr marL="381000" indent="-381000" eaLnBrk="1" hangingPunct="1"/>
            <a:endParaRPr lang="en-GB" altLang="ja-JP" noProof="0" dirty="0" smtClean="0"/>
          </a:p>
          <a:p>
            <a:pPr marL="381000" indent="-381000" eaLnBrk="1" hangingPunct="1"/>
            <a:r>
              <a:rPr lang="en-GB" altLang="ja-JP" b="1" noProof="0" dirty="0" smtClean="0">
                <a:solidFill>
                  <a:srgbClr val="654A15"/>
                </a:solidFill>
              </a:rPr>
              <a:t>Conservative assumptions</a:t>
            </a:r>
            <a:r>
              <a:rPr lang="en-GB" altLang="ja-JP" noProof="0" dirty="0" smtClean="0"/>
              <a:t> should be made with respect to the timing of operator actions. </a:t>
            </a:r>
          </a:p>
          <a:p>
            <a:pPr marL="381000" indent="-381000" eaLnBrk="1" hangingPunct="1"/>
            <a:endParaRPr lang="en-GB" altLang="ja-JP" noProof="0" dirty="0" smtClean="0"/>
          </a:p>
          <a:p>
            <a:pPr marL="381000" indent="-381000" eaLnBrk="1" hangingPunct="1"/>
            <a:r>
              <a:rPr lang="en-GB" altLang="ja-JP" dirty="0" smtClean="0"/>
              <a:t>However, it </a:t>
            </a:r>
            <a:r>
              <a:rPr lang="en-GB" altLang="ja-JP" noProof="0" dirty="0" smtClean="0"/>
              <a:t>should be assumed that, in most cases, </a:t>
            </a:r>
            <a:r>
              <a:rPr lang="en-GB" altLang="ja-JP" b="1" noProof="0" dirty="0" smtClean="0">
                <a:solidFill>
                  <a:srgbClr val="654A15"/>
                </a:solidFill>
              </a:rPr>
              <a:t>post-accident recovery</a:t>
            </a:r>
            <a:r>
              <a:rPr lang="en-GB" altLang="ja-JP" noProof="0" dirty="0" smtClean="0"/>
              <a:t> actions would be taken by the operator.</a:t>
            </a:r>
          </a:p>
        </p:txBody>
      </p:sp>
      <p:sp>
        <p:nvSpPr>
          <p:cNvPr id="15872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89E50184-52F8-45D8-A97E-CC3415DB5DA1}" type="slidenum">
              <a:rPr lang="sl-SI" altLang="sl-SI" sz="1200">
                <a:solidFill>
                  <a:srgbClr val="898989"/>
                </a:solidFill>
                <a:cs typeface="Arial" panose="020B0604020202020204" pitchFamily="34" charset="0"/>
              </a:rPr>
              <a:pPr algn="r" eaLnBrk="1" fontAlgn="base" hangingPunct="1"/>
              <a:t>68</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82779839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798AAD40-D922-48DE-877F-1CA44D897363}" type="slidenum">
              <a:rPr lang="en-GB" altLang="sl-SI"/>
              <a:pPr>
                <a:defRPr/>
              </a:pPr>
              <a:t>69</a:t>
            </a:fld>
            <a:endParaRPr lang="en-GB" altLang="sl-SI"/>
          </a:p>
        </p:txBody>
      </p:sp>
      <p:sp>
        <p:nvSpPr>
          <p:cNvPr id="160770" name="Title 1"/>
          <p:cNvSpPr>
            <a:spLocks noGrp="1"/>
          </p:cNvSpPr>
          <p:nvPr>
            <p:ph type="title" idx="4294967295"/>
          </p:nvPr>
        </p:nvSpPr>
        <p:spPr/>
        <p:txBody>
          <a:bodyPr/>
          <a:lstStyle/>
          <a:p>
            <a:pPr eaLnBrk="1" hangingPunct="1"/>
            <a:r>
              <a:rPr lang="en-GB" altLang="sl-SI" noProof="0" dirty="0" err="1" smtClean="0"/>
              <a:t>Nodalization</a:t>
            </a:r>
            <a:r>
              <a:rPr lang="en-GB" altLang="sl-SI" noProof="0" dirty="0" smtClean="0"/>
              <a:t>, plant modelling and large break LOCA analysis</a:t>
            </a:r>
          </a:p>
        </p:txBody>
      </p:sp>
      <p:sp>
        <p:nvSpPr>
          <p:cNvPr id="160771" name="Content Placeholder 2"/>
          <p:cNvSpPr>
            <a:spLocks noGrp="1"/>
          </p:cNvSpPr>
          <p:nvPr>
            <p:ph idx="4294967295"/>
          </p:nvPr>
        </p:nvSpPr>
        <p:spPr bwMode="auto">
          <a:xfrm>
            <a:off x="373196" y="1336675"/>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endParaRPr lang="en-GB" altLang="ja-JP" noProof="0" dirty="0" smtClean="0"/>
          </a:p>
          <a:p>
            <a:pPr marL="381000" indent="-381000" eaLnBrk="1" hangingPunct="1"/>
            <a:r>
              <a:rPr lang="en-GB" altLang="ja-JP" noProof="0" dirty="0" smtClean="0"/>
              <a:t>In a </a:t>
            </a:r>
            <a:r>
              <a:rPr lang="en-GB" altLang="ja-JP" b="1" noProof="0" dirty="0" smtClean="0">
                <a:solidFill>
                  <a:srgbClr val="654A15"/>
                </a:solidFill>
              </a:rPr>
              <a:t>thermal-hydraulic code</a:t>
            </a:r>
            <a:r>
              <a:rPr lang="en-GB" altLang="ja-JP" noProof="0" dirty="0" smtClean="0">
                <a:solidFill>
                  <a:srgbClr val="654A15"/>
                </a:solidFill>
              </a:rPr>
              <a:t> </a:t>
            </a:r>
            <a:r>
              <a:rPr lang="en-GB" altLang="ja-JP" noProof="0" dirty="0" smtClean="0"/>
              <a:t>(as well as for any other analysis code), the plant is described in terms of discrete volumes or </a:t>
            </a:r>
            <a:r>
              <a:rPr lang="en-GB" altLang="ja-JP" b="1" noProof="0" dirty="0" smtClean="0">
                <a:solidFill>
                  <a:srgbClr val="654A15"/>
                </a:solidFill>
              </a:rPr>
              <a:t>nodes. </a:t>
            </a:r>
          </a:p>
          <a:p>
            <a:pPr marL="381000" indent="-381000" eaLnBrk="1" hangingPunct="1"/>
            <a:endParaRPr lang="en-GB" altLang="ja-JP" b="1" noProof="0" dirty="0" smtClean="0">
              <a:solidFill>
                <a:srgbClr val="654A15"/>
              </a:solidFill>
            </a:endParaRPr>
          </a:p>
          <a:p>
            <a:pPr marL="381000" indent="-381000" eaLnBrk="1" hangingPunct="1"/>
            <a:r>
              <a:rPr lang="en-GB" altLang="ja-JP" noProof="0" dirty="0" smtClean="0"/>
              <a:t>Normally, but not always, the </a:t>
            </a:r>
            <a:r>
              <a:rPr lang="en-GB" altLang="ja-JP" b="1" noProof="0" dirty="0" smtClean="0">
                <a:solidFill>
                  <a:srgbClr val="654A15"/>
                </a:solidFill>
              </a:rPr>
              <a:t>more nodes</a:t>
            </a:r>
            <a:r>
              <a:rPr lang="en-GB" altLang="ja-JP" noProof="0" dirty="0" smtClean="0"/>
              <a:t> that are used, the more </a:t>
            </a:r>
            <a:r>
              <a:rPr lang="en-GB" altLang="ja-JP" b="1" noProof="0" dirty="0" smtClean="0">
                <a:solidFill>
                  <a:srgbClr val="654A15"/>
                </a:solidFill>
              </a:rPr>
              <a:t>accurate</a:t>
            </a:r>
            <a:r>
              <a:rPr lang="en-GB" altLang="ja-JP" noProof="0" dirty="0" smtClean="0"/>
              <a:t> is the representation of the plant. </a:t>
            </a:r>
          </a:p>
          <a:p>
            <a:pPr marL="381000" indent="-381000" eaLnBrk="1" hangingPunct="1"/>
            <a:endParaRPr lang="en-GB" altLang="ja-JP" noProof="0" dirty="0" smtClean="0"/>
          </a:p>
          <a:p>
            <a:pPr marL="381000" indent="-381000" eaLnBrk="1" hangingPunct="1"/>
            <a:r>
              <a:rPr lang="en-GB" altLang="ja-JP" noProof="0" dirty="0" smtClean="0"/>
              <a:t>However with the increased number of nodes, the </a:t>
            </a:r>
            <a:r>
              <a:rPr lang="en-GB" altLang="ja-JP" b="1" noProof="0" dirty="0" smtClean="0">
                <a:solidFill>
                  <a:srgbClr val="654A15"/>
                </a:solidFill>
              </a:rPr>
              <a:t>time</a:t>
            </a:r>
            <a:r>
              <a:rPr lang="en-GB" altLang="ja-JP" noProof="0" dirty="0" smtClean="0"/>
              <a:t> to perform the calculation also </a:t>
            </a:r>
            <a:r>
              <a:rPr lang="en-GB" altLang="ja-JP" b="1" noProof="0" dirty="0" smtClean="0">
                <a:solidFill>
                  <a:srgbClr val="654A15"/>
                </a:solidFill>
              </a:rPr>
              <a:t>increases. </a:t>
            </a:r>
          </a:p>
          <a:p>
            <a:pPr marL="381000" indent="-381000" eaLnBrk="1" hangingPunct="1"/>
            <a:endParaRPr lang="en-GB" altLang="ja-JP" b="1" noProof="0" dirty="0" smtClean="0">
              <a:solidFill>
                <a:srgbClr val="654A15"/>
              </a:solidFill>
            </a:endParaRPr>
          </a:p>
          <a:p>
            <a:pPr marL="381000" indent="-381000" eaLnBrk="1" hangingPunct="1"/>
            <a:r>
              <a:rPr lang="en-GB" altLang="ja-JP" noProof="0" dirty="0" smtClean="0"/>
              <a:t>In some cases, the results produced by an analysis are sensitive to decisions made by the user about the number and structure of nodes that are used. This is called as </a:t>
            </a:r>
            <a:r>
              <a:rPr lang="en-GB" altLang="ja-JP" b="1" noProof="0" dirty="0" smtClean="0">
                <a:solidFill>
                  <a:srgbClr val="654A15"/>
                </a:solidFill>
              </a:rPr>
              <a:t>user effect</a:t>
            </a:r>
            <a:r>
              <a:rPr lang="en-GB" altLang="ja-JP" noProof="0" dirty="0" smtClean="0"/>
              <a:t>.</a:t>
            </a:r>
          </a:p>
        </p:txBody>
      </p:sp>
      <p:sp>
        <p:nvSpPr>
          <p:cNvPr id="16077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FA21AEAC-3DC9-4ECA-8B4B-985DF6DEE77B}" type="slidenum">
              <a:rPr lang="sl-SI" altLang="sl-SI" sz="1200">
                <a:solidFill>
                  <a:srgbClr val="898989"/>
                </a:solidFill>
                <a:cs typeface="Arial" panose="020B0604020202020204" pitchFamily="34" charset="0"/>
              </a:rPr>
              <a:pPr algn="r" eaLnBrk="1" fontAlgn="base" hangingPunct="1"/>
              <a:t>69</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746340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492B53F9-F473-4446-93C7-AA71E32B56B2}" type="slidenum">
              <a:rPr lang="en-GB" altLang="sl-SI"/>
              <a:pPr>
                <a:defRPr/>
              </a:pPr>
              <a:t>7</a:t>
            </a:fld>
            <a:endParaRPr lang="en-GB" altLang="sl-SI"/>
          </a:p>
        </p:txBody>
      </p:sp>
      <p:sp>
        <p:nvSpPr>
          <p:cNvPr id="19458" name="Title 1"/>
          <p:cNvSpPr>
            <a:spLocks noGrp="1"/>
          </p:cNvSpPr>
          <p:nvPr>
            <p:ph type="title" idx="4294967295"/>
          </p:nvPr>
        </p:nvSpPr>
        <p:spPr/>
        <p:txBody>
          <a:bodyPr/>
          <a:lstStyle/>
          <a:p>
            <a:pPr eaLnBrk="1" hangingPunct="1"/>
            <a:r>
              <a:rPr lang="en-GB" altLang="sl-SI" noProof="0" dirty="0" smtClean="0"/>
              <a:t>Safety analysis and safety assessment</a:t>
            </a:r>
          </a:p>
        </p:txBody>
      </p:sp>
      <p:sp>
        <p:nvSpPr>
          <p:cNvPr id="19459" name="Content Placeholder 2"/>
          <p:cNvSpPr>
            <a:spLocks noGrp="1"/>
          </p:cNvSpPr>
          <p:nvPr>
            <p:ph idx="4294967295"/>
          </p:nvPr>
        </p:nvSpPr>
        <p:spPr bwMode="auto">
          <a:xfrm>
            <a:off x="514219" y="148431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58775" indent="-358775" eaLnBrk="1" hangingPunct="1">
              <a:lnSpc>
                <a:spcPct val="100000"/>
              </a:lnSpc>
              <a:spcBef>
                <a:spcPts val="600"/>
              </a:spcBef>
              <a:spcAft>
                <a:spcPts val="600"/>
              </a:spcAft>
            </a:pPr>
            <a:r>
              <a:rPr lang="en-GB" altLang="sl-SI" noProof="0" dirty="0" smtClean="0"/>
              <a:t>The terms “</a:t>
            </a:r>
            <a:r>
              <a:rPr lang="en-GB" altLang="sl-SI" b="1" noProof="0" dirty="0" smtClean="0">
                <a:solidFill>
                  <a:srgbClr val="654A15"/>
                </a:solidFill>
              </a:rPr>
              <a:t>safety analysis</a:t>
            </a:r>
            <a:r>
              <a:rPr lang="en-GB" altLang="sl-SI" noProof="0" dirty="0" smtClean="0"/>
              <a:t>” and “</a:t>
            </a:r>
            <a:r>
              <a:rPr lang="en-GB" altLang="sl-SI" b="1" noProof="0" dirty="0" smtClean="0">
                <a:solidFill>
                  <a:srgbClr val="654A15"/>
                </a:solidFill>
              </a:rPr>
              <a:t>safety assessment</a:t>
            </a:r>
            <a:r>
              <a:rPr lang="en-GB" altLang="sl-SI" noProof="0" dirty="0" smtClean="0"/>
              <a:t>” are sometimes used interchangeably. </a:t>
            </a:r>
          </a:p>
          <a:p>
            <a:pPr marL="358775" indent="-358775" eaLnBrk="1" hangingPunct="1">
              <a:lnSpc>
                <a:spcPct val="100000"/>
              </a:lnSpc>
              <a:spcBef>
                <a:spcPts val="600"/>
              </a:spcBef>
              <a:spcAft>
                <a:spcPts val="600"/>
              </a:spcAft>
            </a:pPr>
            <a:r>
              <a:rPr lang="en-GB" altLang="sl-SI" dirty="0" smtClean="0"/>
              <a:t>When </a:t>
            </a:r>
            <a:r>
              <a:rPr lang="en-GB" altLang="sl-SI" i="1" dirty="0" smtClean="0"/>
              <a:t>assessment</a:t>
            </a:r>
            <a:r>
              <a:rPr lang="hu-HU" altLang="sl-SI" dirty="0" smtClean="0"/>
              <a:t> </a:t>
            </a:r>
            <a:r>
              <a:rPr lang="en-GB" altLang="sl-SI" dirty="0" smtClean="0"/>
              <a:t> </a:t>
            </a:r>
            <a:r>
              <a:rPr lang="hu-HU" altLang="sl-SI" dirty="0" smtClean="0"/>
              <a:t>and</a:t>
            </a:r>
            <a:r>
              <a:rPr lang="en-GB" altLang="sl-SI" dirty="0" smtClean="0"/>
              <a:t> </a:t>
            </a:r>
            <a:r>
              <a:rPr lang="en-GB" altLang="sl-SI" i="1" dirty="0" smtClean="0"/>
              <a:t>analysis</a:t>
            </a:r>
            <a:r>
              <a:rPr lang="en-GB" altLang="sl-SI" dirty="0" smtClean="0"/>
              <a:t> are distinguished, then </a:t>
            </a:r>
            <a:endParaRPr lang="hu-HU" altLang="sl-SI" dirty="0" smtClean="0"/>
          </a:p>
          <a:p>
            <a:pPr marL="718775" lvl="1" indent="-358775">
              <a:spcAft>
                <a:spcPts val="600"/>
              </a:spcAft>
            </a:pPr>
            <a:r>
              <a:rPr lang="en-GB" altLang="sl-SI" dirty="0" smtClean="0"/>
              <a:t>the </a:t>
            </a:r>
            <a:r>
              <a:rPr lang="en-GB" altLang="sl-SI" b="1" i="1" dirty="0" smtClean="0"/>
              <a:t>safety assessment </a:t>
            </a:r>
            <a:r>
              <a:rPr lang="en-GB" altLang="sl-SI" dirty="0" smtClean="0"/>
              <a:t>is a general term, including any methodology to judge the safety of the plant or an activity; </a:t>
            </a:r>
            <a:endParaRPr lang="hu-HU" altLang="sl-SI" dirty="0" smtClean="0"/>
          </a:p>
          <a:p>
            <a:pPr marL="718775" lvl="1" indent="-358775">
              <a:spcAft>
                <a:spcPts val="600"/>
              </a:spcAft>
            </a:pPr>
            <a:r>
              <a:rPr lang="en-GB" altLang="sl-SI" dirty="0" smtClean="0"/>
              <a:t>the term </a:t>
            </a:r>
            <a:r>
              <a:rPr lang="en-GB" altLang="sl-SI" b="1" i="1" dirty="0" smtClean="0"/>
              <a:t>safety analysis </a:t>
            </a:r>
            <a:r>
              <a:rPr lang="en-GB" altLang="sl-SI" dirty="0" smtClean="0"/>
              <a:t>is used for model based transient and accident analysis calculations. </a:t>
            </a:r>
          </a:p>
          <a:p>
            <a:r>
              <a:rPr lang="en-GB" altLang="sl-SI" dirty="0" smtClean="0"/>
              <a:t>There are two main categories of </a:t>
            </a:r>
            <a:r>
              <a:rPr lang="en-GB" altLang="sl-SI" b="1" i="1" dirty="0" smtClean="0"/>
              <a:t>safety analyses</a:t>
            </a:r>
            <a:r>
              <a:rPr lang="en-GB" altLang="sl-SI" dirty="0" smtClean="0"/>
              <a:t>: the </a:t>
            </a:r>
            <a:r>
              <a:rPr lang="en-GB" altLang="sl-SI" b="1" i="1" dirty="0" smtClean="0"/>
              <a:t>deterministic analysis</a:t>
            </a:r>
            <a:r>
              <a:rPr lang="en-GB" altLang="sl-SI" i="1" dirty="0" smtClean="0"/>
              <a:t> </a:t>
            </a:r>
            <a:r>
              <a:rPr lang="en-GB" altLang="sl-SI" dirty="0" smtClean="0"/>
              <a:t>and the </a:t>
            </a:r>
            <a:r>
              <a:rPr lang="en-GB" altLang="sl-SI" b="1" i="1" dirty="0" smtClean="0"/>
              <a:t>probabilistic analysis</a:t>
            </a:r>
            <a:r>
              <a:rPr lang="en-GB" altLang="sl-SI" dirty="0" smtClean="0"/>
              <a:t>. The</a:t>
            </a:r>
            <a:r>
              <a:rPr lang="en-US" altLang="sl-SI" dirty="0" smtClean="0"/>
              <a:t> results of the</a:t>
            </a:r>
            <a:r>
              <a:rPr lang="en-GB" altLang="sl-SI" dirty="0" smtClean="0"/>
              <a:t>se are often complemented by arguments based on engineering judgement or simple calculations. The </a:t>
            </a:r>
            <a:r>
              <a:rPr lang="en-GB" altLang="sl-SI" b="1" i="1" dirty="0" smtClean="0"/>
              <a:t>safety assessment</a:t>
            </a:r>
            <a:r>
              <a:rPr lang="en-GB" altLang="sl-SI" dirty="0" smtClean="0"/>
              <a:t>, i.e. </a:t>
            </a:r>
            <a:r>
              <a:rPr lang="en-GB" altLang="sl-SI" b="1" i="1" dirty="0" smtClean="0"/>
              <a:t>the evaluation of safety</a:t>
            </a:r>
            <a:r>
              <a:rPr lang="en-GB" altLang="sl-SI" dirty="0" smtClean="0"/>
              <a:t> is typically resulted from the combination of all these.</a:t>
            </a:r>
          </a:p>
          <a:p>
            <a:pPr marL="358775" indent="-358775" eaLnBrk="1" hangingPunct="1">
              <a:lnSpc>
                <a:spcPct val="100000"/>
              </a:lnSpc>
              <a:spcBef>
                <a:spcPts val="600"/>
              </a:spcBef>
              <a:spcAft>
                <a:spcPts val="600"/>
              </a:spcAft>
            </a:pPr>
            <a:endParaRPr lang="en-GB" altLang="sl-SI" noProof="0" dirty="0"/>
          </a:p>
          <a:p>
            <a:pPr marL="358775" indent="-358775" eaLnBrk="1" hangingPunct="1">
              <a:lnSpc>
                <a:spcPct val="100000"/>
              </a:lnSpc>
              <a:spcBef>
                <a:spcPts val="600"/>
              </a:spcBef>
              <a:spcAft>
                <a:spcPts val="600"/>
              </a:spcAft>
            </a:pPr>
            <a:endParaRPr lang="en-GB" altLang="sl-SI" noProof="0" dirty="0" smtClean="0"/>
          </a:p>
          <a:p>
            <a:pPr marL="358775" indent="-358775" eaLnBrk="1" hangingPunct="1">
              <a:lnSpc>
                <a:spcPct val="100000"/>
              </a:lnSpc>
              <a:spcBef>
                <a:spcPts val="600"/>
              </a:spcBef>
              <a:spcAft>
                <a:spcPts val="600"/>
              </a:spcAft>
            </a:pPr>
            <a:endParaRPr lang="en-GB" altLang="sl-SI" noProof="0" dirty="0" smtClean="0"/>
          </a:p>
        </p:txBody>
      </p:sp>
      <p:sp>
        <p:nvSpPr>
          <p:cNvPr id="1946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43EB9796-1A58-4F80-A878-57390CA4D530}" type="slidenum">
              <a:rPr lang="sl-SI" altLang="sl-SI" sz="1200">
                <a:solidFill>
                  <a:srgbClr val="898989"/>
                </a:solidFill>
                <a:cs typeface="Arial" panose="020B0604020202020204" pitchFamily="34" charset="0"/>
              </a:rPr>
              <a:pPr algn="r" eaLnBrk="1" fontAlgn="base" hangingPunct="1"/>
              <a:t>7</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78618747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77DD1D48-42FD-4BEA-B8E2-3E688488C6CA}" type="slidenum">
              <a:rPr lang="en-GB" altLang="sl-SI"/>
              <a:pPr>
                <a:defRPr/>
              </a:pPr>
              <a:t>70</a:t>
            </a:fld>
            <a:endParaRPr lang="en-GB" altLang="sl-SI"/>
          </a:p>
        </p:txBody>
      </p:sp>
      <p:sp>
        <p:nvSpPr>
          <p:cNvPr id="164866" name="Title 1"/>
          <p:cNvSpPr>
            <a:spLocks noGrp="1"/>
          </p:cNvSpPr>
          <p:nvPr>
            <p:ph type="title" idx="4294967295"/>
          </p:nvPr>
        </p:nvSpPr>
        <p:spPr/>
        <p:txBody>
          <a:bodyPr/>
          <a:lstStyle/>
          <a:p>
            <a:pPr eaLnBrk="1" hangingPunct="1"/>
            <a:r>
              <a:rPr lang="en-GB" altLang="sl-SI" noProof="0" dirty="0" err="1" smtClean="0"/>
              <a:t>Nodalization</a:t>
            </a:r>
            <a:r>
              <a:rPr lang="en-GB" altLang="sl-SI" noProof="0" dirty="0" smtClean="0"/>
              <a:t>, plant modelling and large break LOCA analysis</a:t>
            </a:r>
          </a:p>
        </p:txBody>
      </p:sp>
      <p:sp>
        <p:nvSpPr>
          <p:cNvPr id="164867" name="Content Placeholder 2"/>
          <p:cNvSpPr>
            <a:spLocks noGrp="1"/>
          </p:cNvSpPr>
          <p:nvPr>
            <p:ph idx="4294967295"/>
          </p:nvPr>
        </p:nvSpPr>
        <p:spPr bwMode="auto">
          <a:xfrm>
            <a:off x="364147" y="1471267"/>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r>
              <a:rPr lang="en-GB" altLang="ja-JP" noProof="0" dirty="0" smtClean="0"/>
              <a:t>Over the years, the DBA that has drawn the most attention is the </a:t>
            </a:r>
            <a:r>
              <a:rPr lang="en-GB" altLang="ja-JP" b="1" noProof="0" dirty="0" smtClean="0">
                <a:solidFill>
                  <a:srgbClr val="654A15"/>
                </a:solidFill>
              </a:rPr>
              <a:t>large-break loss-of-coolant accident (LBLOCA)</a:t>
            </a:r>
            <a:r>
              <a:rPr lang="en-GB" altLang="ja-JP" noProof="0" dirty="0" smtClean="0"/>
              <a:t> and its historical analysis typifies the conservative approach. </a:t>
            </a:r>
          </a:p>
          <a:p>
            <a:pPr marL="381000" indent="-381000" eaLnBrk="1" hangingPunct="1"/>
            <a:endParaRPr lang="en-GB" altLang="ja-JP" noProof="0" dirty="0" smtClean="0"/>
          </a:p>
          <a:p>
            <a:pPr marL="381000" indent="-381000" eaLnBrk="1" hangingPunct="1"/>
            <a:r>
              <a:rPr lang="en-GB" altLang="ja-JP" noProof="0" dirty="0" smtClean="0"/>
              <a:t>This accident is the </a:t>
            </a:r>
            <a:r>
              <a:rPr lang="en-GB" altLang="ja-JP" b="1" noProof="0" dirty="0" smtClean="0">
                <a:solidFill>
                  <a:srgbClr val="654A15"/>
                </a:solidFill>
              </a:rPr>
              <a:t>limiting design basis accident</a:t>
            </a:r>
            <a:r>
              <a:rPr lang="en-GB" altLang="ja-JP" noProof="0" dirty="0" smtClean="0"/>
              <a:t> for the emergency core cooling systems (ECCS) and the containment building for most of the current fleet of light-water reactors. </a:t>
            </a:r>
          </a:p>
          <a:p>
            <a:pPr marL="381000" indent="-381000" eaLnBrk="1" hangingPunct="1"/>
            <a:endParaRPr lang="en-GB" altLang="ja-JP" noProof="0" dirty="0" smtClean="0"/>
          </a:p>
          <a:p>
            <a:pPr marL="381000" indent="-381000" eaLnBrk="1" hangingPunct="1"/>
            <a:r>
              <a:rPr lang="en-GB" altLang="ja-JP" noProof="0" dirty="0" smtClean="0"/>
              <a:t>In the USA, the </a:t>
            </a:r>
            <a:r>
              <a:rPr lang="en-GB" altLang="ja-JP" b="1" noProof="0" dirty="0" smtClean="0">
                <a:solidFill>
                  <a:srgbClr val="654A15"/>
                </a:solidFill>
              </a:rPr>
              <a:t>RELAP5 </a:t>
            </a:r>
            <a:r>
              <a:rPr lang="en-GB" altLang="ja-JP" dirty="0"/>
              <a:t>and</a:t>
            </a:r>
            <a:r>
              <a:rPr lang="en-GB" altLang="ja-JP" b="1" noProof="0" dirty="0" smtClean="0">
                <a:solidFill>
                  <a:srgbClr val="654A15"/>
                </a:solidFill>
              </a:rPr>
              <a:t> TRAC</a:t>
            </a:r>
            <a:r>
              <a:rPr lang="en-GB" altLang="ja-JP" noProof="0" dirty="0" smtClean="0"/>
              <a:t> codes were both developed under auspices of the USNRC to analyse this DBA, and the </a:t>
            </a:r>
            <a:r>
              <a:rPr lang="en-GB" altLang="ja-JP" b="1" noProof="0" dirty="0" smtClean="0">
                <a:solidFill>
                  <a:srgbClr val="654A15"/>
                </a:solidFill>
              </a:rPr>
              <a:t>RETRAN</a:t>
            </a:r>
            <a:r>
              <a:rPr lang="en-GB" altLang="ja-JP" noProof="0" dirty="0" smtClean="0"/>
              <a:t> code was developed by EPRI for utility use. </a:t>
            </a:r>
          </a:p>
          <a:p>
            <a:pPr marL="381000" indent="-381000" eaLnBrk="1" hangingPunct="1"/>
            <a:endParaRPr lang="en-GB" altLang="ja-JP" noProof="0" dirty="0" smtClean="0"/>
          </a:p>
          <a:p>
            <a:pPr marL="381000" indent="-381000" eaLnBrk="1" hangingPunct="1"/>
            <a:r>
              <a:rPr lang="en-GB" altLang="ja-JP" noProof="0" dirty="0" smtClean="0"/>
              <a:t>In addition, the reactor designers have their own proprietary codes. </a:t>
            </a:r>
          </a:p>
          <a:p>
            <a:pPr marL="381000" indent="-381000" eaLnBrk="1" hangingPunct="1"/>
            <a:endParaRPr lang="en-GB" altLang="ja-JP" noProof="0" dirty="0" smtClean="0"/>
          </a:p>
        </p:txBody>
      </p:sp>
      <p:sp>
        <p:nvSpPr>
          <p:cNvPr id="16486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714BA4B7-0452-42BB-B0CA-A8792C9B0F4A}" type="slidenum">
              <a:rPr lang="sl-SI" altLang="sl-SI" sz="1200">
                <a:solidFill>
                  <a:srgbClr val="898989"/>
                </a:solidFill>
                <a:cs typeface="Arial" panose="020B0604020202020204" pitchFamily="34" charset="0"/>
              </a:rPr>
              <a:pPr algn="r" eaLnBrk="1" fontAlgn="base" hangingPunct="1"/>
              <a:t>70</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76465992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D0C9D4E2-C4E9-40FC-9AC3-CCD9345CF74C}" type="slidenum">
              <a:rPr lang="en-GB" altLang="sl-SI"/>
              <a:pPr>
                <a:defRPr/>
              </a:pPr>
              <a:t>71</a:t>
            </a:fld>
            <a:endParaRPr lang="en-GB" altLang="sl-SI"/>
          </a:p>
        </p:txBody>
      </p:sp>
      <p:sp>
        <p:nvSpPr>
          <p:cNvPr id="166914" name="Title 1"/>
          <p:cNvSpPr>
            <a:spLocks noGrp="1"/>
          </p:cNvSpPr>
          <p:nvPr>
            <p:ph type="title" idx="4294967295"/>
          </p:nvPr>
        </p:nvSpPr>
        <p:spPr/>
        <p:txBody>
          <a:bodyPr/>
          <a:lstStyle/>
          <a:p>
            <a:pPr eaLnBrk="1" hangingPunct="1"/>
            <a:r>
              <a:rPr lang="en-GB" altLang="sl-SI" noProof="0" dirty="0" smtClean="0"/>
              <a:t>Plant modelling and large break LOCA analysis</a:t>
            </a:r>
          </a:p>
        </p:txBody>
      </p:sp>
      <p:sp>
        <p:nvSpPr>
          <p:cNvPr id="166915" name="Content Placeholder 2"/>
          <p:cNvSpPr>
            <a:spLocks noGrp="1"/>
          </p:cNvSpPr>
          <p:nvPr>
            <p:ph idx="4294967295"/>
          </p:nvPr>
        </p:nvSpPr>
        <p:spPr bwMode="auto">
          <a:xfrm>
            <a:off x="321602" y="1362075"/>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endParaRPr lang="en-GB" altLang="ja-JP" noProof="0" dirty="0" smtClean="0"/>
          </a:p>
          <a:p>
            <a:pPr marL="381000" indent="-381000" eaLnBrk="1" hangingPunct="1">
              <a:spcAft>
                <a:spcPts val="600"/>
              </a:spcAft>
            </a:pPr>
            <a:r>
              <a:rPr lang="en-GB" altLang="ja-JP" noProof="0" dirty="0" smtClean="0"/>
              <a:t>Development of the codes was supported by numerous </a:t>
            </a:r>
            <a:r>
              <a:rPr lang="en-GB" altLang="ja-JP" b="1" noProof="0" dirty="0" smtClean="0">
                <a:solidFill>
                  <a:srgbClr val="654A15"/>
                </a:solidFill>
              </a:rPr>
              <a:t>experiments,</a:t>
            </a:r>
            <a:r>
              <a:rPr lang="en-GB" altLang="ja-JP" noProof="0" dirty="0" smtClean="0"/>
              <a:t> among them being the loss-of-fluid tests </a:t>
            </a:r>
            <a:r>
              <a:rPr lang="en-GB" altLang="ja-JP" b="1" noProof="0" dirty="0" smtClean="0">
                <a:solidFill>
                  <a:srgbClr val="654A15"/>
                </a:solidFill>
              </a:rPr>
              <a:t>(LOFT</a:t>
            </a:r>
            <a:r>
              <a:rPr lang="en-GB" altLang="ja-JP" noProof="0" dirty="0" smtClean="0"/>
              <a:t>) and semi-scale experiments conducted in the 1970s and 1980s. </a:t>
            </a:r>
          </a:p>
          <a:p>
            <a:pPr marL="381000" indent="-381000" eaLnBrk="1" hangingPunct="1">
              <a:spcAft>
                <a:spcPts val="600"/>
              </a:spcAft>
            </a:pPr>
            <a:r>
              <a:rPr lang="en-GB" altLang="ja-JP" noProof="0" dirty="0" smtClean="0"/>
              <a:t>The </a:t>
            </a:r>
            <a:r>
              <a:rPr lang="en-GB" altLang="ja-JP" b="1" noProof="0" dirty="0" smtClean="0">
                <a:solidFill>
                  <a:srgbClr val="654A15"/>
                </a:solidFill>
              </a:rPr>
              <a:t>analysis </a:t>
            </a:r>
            <a:r>
              <a:rPr lang="en-GB" altLang="ja-JP" noProof="0" dirty="0" smtClean="0"/>
              <a:t>includes consideration of blowdown of the primary system following the postulated pipe break, followed by re-flooding of the core by the ECCS, and finally long-term cooling by recirculation of water within the containment.</a:t>
            </a:r>
          </a:p>
          <a:p>
            <a:pPr marL="381000" indent="-381000" eaLnBrk="1" hangingPunct="1">
              <a:spcAft>
                <a:spcPts val="600"/>
              </a:spcAft>
            </a:pPr>
            <a:r>
              <a:rPr lang="en-GB" altLang="ja-JP" noProof="0" dirty="0" smtClean="0"/>
              <a:t>The deterministic analysis is aimed at showing </a:t>
            </a:r>
            <a:r>
              <a:rPr lang="en-GB" altLang="ja-JP" b="1" noProof="0" dirty="0" smtClean="0">
                <a:solidFill>
                  <a:srgbClr val="654A15"/>
                </a:solidFill>
              </a:rPr>
              <a:t>compliance</a:t>
            </a:r>
            <a:r>
              <a:rPr lang="en-GB" altLang="ja-JP" noProof="0" dirty="0" smtClean="0"/>
              <a:t> with limits of a maximum cladding temperature of 1204</a:t>
            </a:r>
            <a:r>
              <a:rPr lang="en-GB" altLang="ja-JP" dirty="0">
                <a:sym typeface="Symbol" panose="05050102010706020507" pitchFamily="18" charset="2"/>
              </a:rPr>
              <a:t> </a:t>
            </a:r>
            <a:r>
              <a:rPr lang="en-GB" altLang="ja-JP" dirty="0" smtClean="0">
                <a:sym typeface="Symbol" panose="05050102010706020507" pitchFamily="18" charset="2"/>
              </a:rPr>
              <a:t></a:t>
            </a:r>
            <a:r>
              <a:rPr lang="en-GB" altLang="ja-JP" noProof="0" dirty="0" smtClean="0"/>
              <a:t>C and a maximum oxidation of less than 17% of the cladding thickness. </a:t>
            </a:r>
          </a:p>
          <a:p>
            <a:pPr marL="381000" indent="-381000" eaLnBrk="1" hangingPunct="1">
              <a:spcAft>
                <a:spcPts val="600"/>
              </a:spcAft>
            </a:pPr>
            <a:r>
              <a:rPr lang="en-GB" altLang="ja-JP" noProof="0" dirty="0" smtClean="0"/>
              <a:t>The LBLOCA analysis is a </a:t>
            </a:r>
            <a:r>
              <a:rPr lang="en-GB" altLang="ja-JP" b="1" noProof="0" dirty="0" smtClean="0">
                <a:solidFill>
                  <a:srgbClr val="654A15"/>
                </a:solidFill>
              </a:rPr>
              <a:t>classical illustration</a:t>
            </a:r>
            <a:r>
              <a:rPr lang="en-GB" altLang="ja-JP" noProof="0" dirty="0" smtClean="0"/>
              <a:t> of deterministic safety analysis. </a:t>
            </a:r>
          </a:p>
        </p:txBody>
      </p:sp>
      <p:sp>
        <p:nvSpPr>
          <p:cNvPr id="16691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76EF5A64-A651-4D12-BA2B-3DB0B4271E20}" type="slidenum">
              <a:rPr lang="sl-SI" altLang="sl-SI" sz="1200">
                <a:solidFill>
                  <a:srgbClr val="898989"/>
                </a:solidFill>
                <a:cs typeface="Arial" panose="020B0604020202020204" pitchFamily="34" charset="0"/>
              </a:rPr>
              <a:pPr algn="r" eaLnBrk="1" fontAlgn="base" hangingPunct="1"/>
              <a:t>71</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60795547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solidFill>
                  <a:srgbClr val="C00000"/>
                </a:solidFill>
              </a:rPr>
              <a:t>Best estimate plus uncertainty analysis - BEPU</a:t>
            </a:r>
            <a:endParaRPr lang="en-US" dirty="0">
              <a:solidFill>
                <a:srgbClr val="C00000"/>
              </a:solidFill>
            </a:endParaRPr>
          </a:p>
        </p:txBody>
      </p:sp>
    </p:spTree>
    <p:extLst>
      <p:ext uri="{BB962C8B-B14F-4D97-AF65-F5344CB8AC3E}">
        <p14:creationId xmlns:p14="http://schemas.microsoft.com/office/powerpoint/2010/main" val="220524783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DB3BCC63-6633-43C3-8DFE-28041B34E1DD}" type="slidenum">
              <a:rPr lang="en-GB" altLang="sl-SI"/>
              <a:pPr>
                <a:defRPr/>
              </a:pPr>
              <a:t>73</a:t>
            </a:fld>
            <a:endParaRPr lang="en-GB" altLang="sl-SI"/>
          </a:p>
        </p:txBody>
      </p:sp>
      <p:sp>
        <p:nvSpPr>
          <p:cNvPr id="168962" name="Title 1"/>
          <p:cNvSpPr>
            <a:spLocks noGrp="1"/>
          </p:cNvSpPr>
          <p:nvPr>
            <p:ph type="title" idx="4294967295"/>
          </p:nvPr>
        </p:nvSpPr>
        <p:spPr/>
        <p:txBody>
          <a:bodyPr/>
          <a:lstStyle/>
          <a:p>
            <a:pPr eaLnBrk="1" fontAlgn="ctr" hangingPunct="1"/>
            <a:r>
              <a:rPr lang="en-GB" altLang="sl-SI" noProof="0" dirty="0" smtClean="0"/>
              <a:t>BEST ESTIMATE PLUS UNCERTAINTY (BEPU) ANALYSIS</a:t>
            </a:r>
          </a:p>
        </p:txBody>
      </p:sp>
      <p:sp>
        <p:nvSpPr>
          <p:cNvPr id="168963" name="Content Placeholder 2"/>
          <p:cNvSpPr>
            <a:spLocks noGrp="1"/>
          </p:cNvSpPr>
          <p:nvPr>
            <p:ph idx="4294967295"/>
          </p:nvPr>
        </p:nvSpPr>
        <p:spPr bwMode="auto">
          <a:xfrm>
            <a:off x="514219" y="1484314"/>
            <a:ext cx="8884444" cy="3231068"/>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 be able to:</a:t>
            </a:r>
            <a:endParaRPr lang="en-GB" altLang="sl-SI" sz="2200" i="1" noProof="0" dirty="0" smtClean="0"/>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the use of best estimate approach.</a:t>
            </a:r>
          </a:p>
          <a:p>
            <a:pPr marL="381000" indent="-381000" eaLnBrk="1" hangingPunct="1">
              <a:buClrTx/>
              <a:buFont typeface="Arial" panose="020B0604020202020204" pitchFamily="34" charset="0"/>
              <a:buAutoNum type="arabicPeriod"/>
            </a:pPr>
            <a:r>
              <a:rPr lang="en-GB" altLang="sl-SI" sz="2200" i="1" dirty="0" smtClean="0">
                <a:solidFill>
                  <a:schemeClr val="tx1"/>
                </a:solidFill>
              </a:rPr>
              <a:t>Describe the general methodology for determining the uncertainty of the safety analysis.</a:t>
            </a:r>
            <a:endParaRPr lang="en-GB" altLang="sl-SI" sz="2200" i="1" noProof="0" dirty="0" smtClean="0">
              <a:solidFill>
                <a:schemeClr val="tx1"/>
              </a:solidFill>
            </a:endParaRP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the concept of safety margins.</a:t>
            </a:r>
          </a:p>
        </p:txBody>
      </p:sp>
      <p:sp>
        <p:nvSpPr>
          <p:cNvPr id="16896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283BF895-F0CF-4CD9-B667-A6D91B8D975C}" type="slidenum">
              <a:rPr lang="sl-SI" altLang="sl-SI" sz="1200">
                <a:solidFill>
                  <a:srgbClr val="898989"/>
                </a:solidFill>
                <a:cs typeface="Arial" panose="020B0604020202020204" pitchFamily="34" charset="0"/>
              </a:rPr>
              <a:pPr algn="r" eaLnBrk="1" fontAlgn="base" hangingPunct="1"/>
              <a:t>73</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41024054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DF569609-9664-4552-B781-ED45FE2F230B}" type="slidenum">
              <a:rPr lang="en-GB" altLang="sl-SI"/>
              <a:pPr>
                <a:defRPr/>
              </a:pPr>
              <a:t>74</a:t>
            </a:fld>
            <a:endParaRPr lang="en-GB" altLang="sl-SI"/>
          </a:p>
        </p:txBody>
      </p:sp>
      <p:sp>
        <p:nvSpPr>
          <p:cNvPr id="169986" name="Title 1"/>
          <p:cNvSpPr>
            <a:spLocks noGrp="1"/>
          </p:cNvSpPr>
          <p:nvPr>
            <p:ph type="title" idx="4294967295"/>
          </p:nvPr>
        </p:nvSpPr>
        <p:spPr/>
        <p:txBody>
          <a:bodyPr/>
          <a:lstStyle/>
          <a:p>
            <a:pPr eaLnBrk="1" hangingPunct="1"/>
            <a:r>
              <a:rPr lang="en-GB" altLang="sl-SI" noProof="0" dirty="0" smtClean="0"/>
              <a:t>Best estimate approach</a:t>
            </a:r>
          </a:p>
        </p:txBody>
      </p:sp>
      <p:sp>
        <p:nvSpPr>
          <p:cNvPr id="169987" name="Content Placeholder 2"/>
          <p:cNvSpPr>
            <a:spLocks noGrp="1"/>
          </p:cNvSpPr>
          <p:nvPr>
            <p:ph idx="4294967295"/>
          </p:nvPr>
        </p:nvSpPr>
        <p:spPr bwMode="auto">
          <a:xfrm>
            <a:off x="377494" y="1525036"/>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r>
              <a:rPr lang="en-GB" altLang="ja-JP" noProof="0" dirty="0" smtClean="0"/>
              <a:t>The </a:t>
            </a:r>
            <a:r>
              <a:rPr lang="en-GB" altLang="ja-JP" b="1" noProof="0" dirty="0" smtClean="0">
                <a:solidFill>
                  <a:srgbClr val="654A15"/>
                </a:solidFill>
              </a:rPr>
              <a:t>disadvantages</a:t>
            </a:r>
            <a:r>
              <a:rPr lang="en-GB" altLang="ja-JP" noProof="0" dirty="0" smtClean="0"/>
              <a:t> of using a conservative approach have been described earlier. </a:t>
            </a:r>
          </a:p>
          <a:p>
            <a:pPr marL="381000" indent="-381000" eaLnBrk="1" hangingPunct="1"/>
            <a:endParaRPr lang="en-GB" altLang="ja-JP" noProof="0" dirty="0" smtClean="0"/>
          </a:p>
          <a:p>
            <a:pPr marL="381000" indent="-381000" eaLnBrk="1" hangingPunct="1"/>
            <a:r>
              <a:rPr lang="en-GB" altLang="ja-JP" noProof="0" dirty="0" smtClean="0"/>
              <a:t>In addition, it is not always easy to determine what </a:t>
            </a:r>
            <a:r>
              <a:rPr lang="en-GB" altLang="ja-JP" b="1" noProof="0" dirty="0" smtClean="0">
                <a:solidFill>
                  <a:srgbClr val="654A15"/>
                </a:solidFill>
              </a:rPr>
              <a:t>assumptions</a:t>
            </a:r>
            <a:r>
              <a:rPr lang="en-GB" altLang="ja-JP" noProof="0" dirty="0" smtClean="0"/>
              <a:t> will lead to a </a:t>
            </a:r>
            <a:r>
              <a:rPr lang="en-GB" altLang="ja-JP" b="1" dirty="0">
                <a:solidFill>
                  <a:srgbClr val="654A15"/>
                </a:solidFill>
              </a:rPr>
              <a:t>conservative result</a:t>
            </a:r>
            <a:r>
              <a:rPr lang="en-GB" altLang="ja-JP" noProof="0" dirty="0" smtClean="0"/>
              <a:t> and, thus, some calculations that were thought to be conservative might not be. </a:t>
            </a:r>
          </a:p>
          <a:p>
            <a:pPr marL="381000" indent="-381000" eaLnBrk="1" hangingPunct="1"/>
            <a:endParaRPr lang="en-GB" altLang="ja-JP" noProof="0" dirty="0" smtClean="0"/>
          </a:p>
          <a:p>
            <a:pPr marL="381000" indent="-381000" eaLnBrk="1" hangingPunct="1"/>
            <a:r>
              <a:rPr lang="en-GB" altLang="ja-JP" noProof="0" dirty="0" smtClean="0"/>
              <a:t>For example, the assumption of a </a:t>
            </a:r>
            <a:r>
              <a:rPr lang="en-GB" altLang="ja-JP" b="1" noProof="0" dirty="0" smtClean="0">
                <a:solidFill>
                  <a:srgbClr val="654A15"/>
                </a:solidFill>
              </a:rPr>
              <a:t>high core power level</a:t>
            </a:r>
            <a:r>
              <a:rPr lang="en-GB" altLang="ja-JP" noProof="0" dirty="0" smtClean="0"/>
              <a:t> may lead to high levels of the steam–water mixture in the core in the case of a postulated small break loss of coolant accident (SBLOCA). </a:t>
            </a:r>
          </a:p>
          <a:p>
            <a:pPr marL="381000" indent="-381000" eaLnBrk="1" hangingPunct="1"/>
            <a:endParaRPr lang="en-GB" altLang="ja-JP" noProof="0" dirty="0" smtClean="0"/>
          </a:p>
          <a:p>
            <a:pPr marL="381000" indent="-381000" eaLnBrk="1" hangingPunct="1"/>
            <a:r>
              <a:rPr lang="en-GB" altLang="ja-JP" noProof="0" dirty="0" smtClean="0"/>
              <a:t>Consequently, the calculated </a:t>
            </a:r>
            <a:r>
              <a:rPr lang="en-GB" altLang="ja-JP" b="1" noProof="0" dirty="0" smtClean="0">
                <a:solidFill>
                  <a:srgbClr val="654A15"/>
                </a:solidFill>
              </a:rPr>
              <a:t>peak cladding temperature</a:t>
            </a:r>
            <a:r>
              <a:rPr lang="en-GB" altLang="ja-JP" noProof="0" dirty="0" smtClean="0"/>
              <a:t> may </a:t>
            </a:r>
            <a:r>
              <a:rPr lang="en-GB" altLang="ja-JP" b="1" noProof="0" dirty="0" smtClean="0">
                <a:solidFill>
                  <a:srgbClr val="654A15"/>
                </a:solidFill>
              </a:rPr>
              <a:t>not be conservative. </a:t>
            </a:r>
          </a:p>
        </p:txBody>
      </p:sp>
      <p:sp>
        <p:nvSpPr>
          <p:cNvPr id="16998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9988A63A-C69B-40DF-BCA1-E52E3B3F41B8}" type="slidenum">
              <a:rPr lang="sl-SI" altLang="sl-SI" sz="1200">
                <a:solidFill>
                  <a:srgbClr val="898989"/>
                </a:solidFill>
                <a:cs typeface="Arial" panose="020B0604020202020204" pitchFamily="34" charset="0"/>
              </a:rPr>
              <a:pPr algn="r" eaLnBrk="1" fontAlgn="base" hangingPunct="1"/>
              <a:t>74</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99198800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A1F09192-54FC-46CC-9953-DF36D52919CD}" type="slidenum">
              <a:rPr lang="en-GB" altLang="sl-SI"/>
              <a:pPr>
                <a:defRPr/>
              </a:pPr>
              <a:t>75</a:t>
            </a:fld>
            <a:endParaRPr lang="en-GB" altLang="sl-SI"/>
          </a:p>
        </p:txBody>
      </p:sp>
      <p:sp>
        <p:nvSpPr>
          <p:cNvPr id="174082" name="Title 1"/>
          <p:cNvSpPr>
            <a:spLocks noGrp="1"/>
          </p:cNvSpPr>
          <p:nvPr>
            <p:ph type="title" idx="4294967295"/>
          </p:nvPr>
        </p:nvSpPr>
        <p:spPr/>
        <p:txBody>
          <a:bodyPr/>
          <a:lstStyle/>
          <a:p>
            <a:pPr eaLnBrk="1" hangingPunct="1"/>
            <a:r>
              <a:rPr lang="en-GB" altLang="sl-SI" noProof="0" dirty="0" smtClean="0"/>
              <a:t>Best estimate approach</a:t>
            </a:r>
          </a:p>
        </p:txBody>
      </p:sp>
      <p:sp>
        <p:nvSpPr>
          <p:cNvPr id="174083" name="Content Placeholder 2"/>
          <p:cNvSpPr>
            <a:spLocks noGrp="1"/>
          </p:cNvSpPr>
          <p:nvPr>
            <p:ph idx="4294967295"/>
          </p:nvPr>
        </p:nvSpPr>
        <p:spPr bwMode="auto">
          <a:xfrm>
            <a:off x="374915" y="138588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81000" indent="-381000" eaLnBrk="1" hangingPunct="1"/>
            <a:endParaRPr lang="en-GB" altLang="ja-JP" noProof="0" dirty="0" smtClean="0"/>
          </a:p>
          <a:p>
            <a:pPr marL="381000" indent="-381000" eaLnBrk="1" hangingPunct="1"/>
            <a:r>
              <a:rPr lang="en-GB" altLang="ja-JP" noProof="0" dirty="0" smtClean="0"/>
              <a:t>To overcome these deficiencies, it may be preferable to use a best estimate approach together with an evaluation of the uncertainties to compare the results of calculations with acceptance criteria. </a:t>
            </a:r>
          </a:p>
          <a:p>
            <a:pPr marL="381000" indent="-381000" eaLnBrk="1" hangingPunct="1"/>
            <a:endParaRPr lang="en-GB" altLang="ja-JP" noProof="0" dirty="0" smtClean="0"/>
          </a:p>
          <a:p>
            <a:pPr marL="381000" indent="-381000" eaLnBrk="1" hangingPunct="1"/>
            <a:r>
              <a:rPr lang="en-GB" altLang="ja-JP" noProof="0" dirty="0" smtClean="0"/>
              <a:t>This type of analysis is referred to as a </a:t>
            </a:r>
            <a:r>
              <a:rPr lang="en-GB" altLang="ja-JP" b="1" noProof="0" dirty="0" smtClean="0">
                <a:solidFill>
                  <a:srgbClr val="654A15"/>
                </a:solidFill>
              </a:rPr>
              <a:t>best estimate plus uncertainties (BEPU) approach</a:t>
            </a:r>
            <a:r>
              <a:rPr lang="en-GB" altLang="ja-JP" noProof="0" dirty="0" smtClean="0"/>
              <a:t> and is Option 3 in Table 5.1. </a:t>
            </a:r>
          </a:p>
          <a:p>
            <a:pPr marL="381000" indent="-381000" eaLnBrk="1" hangingPunct="1"/>
            <a:endParaRPr lang="en-GB" altLang="ja-JP" noProof="0" dirty="0" smtClean="0"/>
          </a:p>
          <a:p>
            <a:pPr marL="381000" indent="-381000" eaLnBrk="1" hangingPunct="1"/>
            <a:r>
              <a:rPr lang="en-GB" altLang="ja-JP" noProof="0" dirty="0" smtClean="0"/>
              <a:t>A best estimate approach provides:</a:t>
            </a:r>
          </a:p>
          <a:p>
            <a:pPr marL="719138" lvl="1" indent="-358775" eaLnBrk="1" hangingPunct="1"/>
            <a:r>
              <a:rPr lang="en-GB" altLang="ja-JP" noProof="0" dirty="0" smtClean="0"/>
              <a:t>more realistic information about the physical behaviour of the reactor and the technology, </a:t>
            </a:r>
          </a:p>
          <a:p>
            <a:pPr marL="719138" lvl="1" indent="-358775" eaLnBrk="1" hangingPunct="1"/>
            <a:r>
              <a:rPr lang="en-GB" altLang="ja-JP" noProof="0" dirty="0" smtClean="0"/>
              <a:t>identifies the most relevant safety issues and </a:t>
            </a:r>
          </a:p>
          <a:p>
            <a:pPr marL="719138" lvl="1" indent="-358775" eaLnBrk="1" hangingPunct="1"/>
            <a:r>
              <a:rPr lang="en-GB" altLang="ja-JP" noProof="0" dirty="0" smtClean="0"/>
              <a:t>provides reliable information about the existing margins between the results of calculations and the acceptance criteria (which can be utilized for example to produce more power).</a:t>
            </a:r>
          </a:p>
          <a:p>
            <a:pPr marL="381000" indent="-381000" eaLnBrk="1" hangingPunct="1"/>
            <a:endParaRPr lang="en-GB" altLang="ja-JP" noProof="0" dirty="0" smtClean="0"/>
          </a:p>
        </p:txBody>
      </p:sp>
      <p:sp>
        <p:nvSpPr>
          <p:cNvPr id="17408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A2256FB8-C41E-4560-916A-40326830381E}" type="slidenum">
              <a:rPr lang="sl-SI" altLang="sl-SI" sz="1200">
                <a:solidFill>
                  <a:srgbClr val="898989"/>
                </a:solidFill>
                <a:cs typeface="Arial" panose="020B0604020202020204" pitchFamily="34" charset="0"/>
              </a:rPr>
              <a:pPr algn="r" eaLnBrk="1" fontAlgn="base" hangingPunct="1"/>
              <a:t>75</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58474625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F4ABB677-A193-4659-BDF0-E142101710D9}" type="slidenum">
              <a:rPr lang="en-GB" altLang="sl-SI"/>
              <a:pPr>
                <a:defRPr/>
              </a:pPr>
              <a:t>76</a:t>
            </a:fld>
            <a:endParaRPr lang="en-GB" altLang="sl-SI"/>
          </a:p>
        </p:txBody>
      </p:sp>
      <p:sp>
        <p:nvSpPr>
          <p:cNvPr id="176130" name="Title 1"/>
          <p:cNvSpPr>
            <a:spLocks noGrp="1"/>
          </p:cNvSpPr>
          <p:nvPr>
            <p:ph type="title" idx="4294967295"/>
          </p:nvPr>
        </p:nvSpPr>
        <p:spPr/>
        <p:txBody>
          <a:bodyPr/>
          <a:lstStyle/>
          <a:p>
            <a:pPr eaLnBrk="1" hangingPunct="1"/>
            <a:r>
              <a:rPr lang="en-GB" altLang="sl-SI" noProof="0" dirty="0" smtClean="0"/>
              <a:t>Best estimate approach</a:t>
            </a:r>
          </a:p>
        </p:txBody>
      </p:sp>
      <p:sp>
        <p:nvSpPr>
          <p:cNvPr id="176131" name="Content Placeholder 2"/>
          <p:cNvSpPr>
            <a:spLocks noGrp="1"/>
          </p:cNvSpPr>
          <p:nvPr>
            <p:ph idx="4294967295"/>
          </p:nvPr>
        </p:nvSpPr>
        <p:spPr bwMode="auto">
          <a:xfrm>
            <a:off x="374915" y="138588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spcAft>
                <a:spcPts val="600"/>
              </a:spcAft>
            </a:pPr>
            <a:r>
              <a:rPr lang="en-GB" altLang="ja-JP" noProof="0" dirty="0" smtClean="0"/>
              <a:t>For a best estimate analysis, a </a:t>
            </a:r>
            <a:r>
              <a:rPr lang="en-GB" altLang="ja-JP" b="1" noProof="0" dirty="0" smtClean="0">
                <a:solidFill>
                  <a:srgbClr val="654A15"/>
                </a:solidFill>
              </a:rPr>
              <a:t>best estimate code</a:t>
            </a:r>
            <a:r>
              <a:rPr lang="en-GB" altLang="ja-JP" noProof="0" dirty="0" smtClean="0"/>
              <a:t> is used that realistically describe the behaviour of physical processes in a component or system. </a:t>
            </a:r>
          </a:p>
          <a:p>
            <a:pPr marL="381000" indent="-381000" eaLnBrk="1" hangingPunct="1">
              <a:spcAft>
                <a:spcPts val="600"/>
              </a:spcAft>
            </a:pPr>
            <a:r>
              <a:rPr lang="en-GB" altLang="ja-JP" noProof="0" dirty="0" smtClean="0"/>
              <a:t>This requires </a:t>
            </a:r>
            <a:r>
              <a:rPr lang="en-GB" altLang="ja-JP" b="1" noProof="0" dirty="0" smtClean="0">
                <a:solidFill>
                  <a:srgbClr val="654A15"/>
                </a:solidFill>
              </a:rPr>
              <a:t>sufficient and accurate data</a:t>
            </a:r>
            <a:r>
              <a:rPr lang="en-GB" altLang="ja-JP" noProof="0" dirty="0" smtClean="0"/>
              <a:t> to be able to ensure that all the important phenomena have been taken into account in the modelling or that their effects are bounded. </a:t>
            </a:r>
          </a:p>
          <a:p>
            <a:pPr marL="381000" indent="-381000">
              <a:spcAft>
                <a:spcPts val="600"/>
              </a:spcAft>
            </a:pPr>
            <a:r>
              <a:rPr lang="en-GB" altLang="ja-JP" dirty="0" smtClean="0"/>
              <a:t>The </a:t>
            </a:r>
            <a:r>
              <a:rPr lang="en-GB" altLang="ja-JP" dirty="0"/>
              <a:t>validation </a:t>
            </a:r>
            <a:r>
              <a:rPr lang="en-GB" altLang="ja-JP" dirty="0" smtClean="0"/>
              <a:t>programme shall ensure </a:t>
            </a:r>
            <a:r>
              <a:rPr lang="en-GB" altLang="ja-JP" noProof="0" dirty="0" smtClean="0"/>
              <a:t>that all the </a:t>
            </a:r>
            <a:r>
              <a:rPr lang="en-GB" altLang="ja-JP" b="1" noProof="0" dirty="0" smtClean="0">
                <a:solidFill>
                  <a:srgbClr val="654A15"/>
                </a:solidFill>
              </a:rPr>
              <a:t>important phenomena</a:t>
            </a:r>
            <a:r>
              <a:rPr lang="en-GB" altLang="ja-JP" noProof="0" dirty="0" smtClean="0"/>
              <a:t> are taken into account in the modelling or that their effects are bounded. </a:t>
            </a:r>
          </a:p>
          <a:p>
            <a:pPr marL="381000" indent="-381000" eaLnBrk="1" hangingPunct="1">
              <a:spcAft>
                <a:spcPts val="600"/>
              </a:spcAft>
            </a:pPr>
            <a:r>
              <a:rPr lang="en-GB" altLang="ja-JP" b="1" noProof="0" dirty="0" smtClean="0">
                <a:solidFill>
                  <a:srgbClr val="654A15"/>
                </a:solidFill>
              </a:rPr>
              <a:t>Uncertainties</a:t>
            </a:r>
            <a:r>
              <a:rPr lang="en-GB" altLang="ja-JP" noProof="0" dirty="0" smtClean="0"/>
              <a:t> in the results due to unavoidable approximations in the modelling should be quantified (or bounded) using experimental results.</a:t>
            </a:r>
          </a:p>
        </p:txBody>
      </p:sp>
      <p:sp>
        <p:nvSpPr>
          <p:cNvPr id="17613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F18555C8-F7CA-48EC-8844-4A85FB7E3C6A}" type="slidenum">
              <a:rPr lang="sl-SI" altLang="sl-SI" sz="1200">
                <a:solidFill>
                  <a:srgbClr val="898989"/>
                </a:solidFill>
                <a:cs typeface="Arial" panose="020B0604020202020204" pitchFamily="34" charset="0"/>
              </a:rPr>
              <a:pPr algn="r" eaLnBrk="1" fontAlgn="base" hangingPunct="1"/>
              <a:t>76</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66290687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C3A8849B-BC9C-4921-8EA1-055FC27B4EBE}" type="slidenum">
              <a:rPr lang="en-GB" altLang="sl-SI"/>
              <a:pPr>
                <a:defRPr/>
              </a:pPr>
              <a:t>77</a:t>
            </a:fld>
            <a:endParaRPr lang="en-GB" altLang="sl-SI"/>
          </a:p>
        </p:txBody>
      </p:sp>
      <p:sp>
        <p:nvSpPr>
          <p:cNvPr id="178178" name="Title 1"/>
          <p:cNvSpPr>
            <a:spLocks noGrp="1"/>
          </p:cNvSpPr>
          <p:nvPr>
            <p:ph type="title" idx="4294967295"/>
          </p:nvPr>
        </p:nvSpPr>
        <p:spPr/>
        <p:txBody>
          <a:bodyPr/>
          <a:lstStyle/>
          <a:p>
            <a:pPr eaLnBrk="1" hangingPunct="1"/>
            <a:r>
              <a:rPr lang="en-GB" altLang="sl-SI" noProof="0" dirty="0" smtClean="0"/>
              <a:t>Best estimate approach</a:t>
            </a:r>
          </a:p>
        </p:txBody>
      </p:sp>
      <p:sp>
        <p:nvSpPr>
          <p:cNvPr id="178179" name="Content Placeholder 2"/>
          <p:cNvSpPr>
            <a:spLocks noGrp="1"/>
          </p:cNvSpPr>
          <p:nvPr>
            <p:ph idx="4294967295"/>
          </p:nvPr>
        </p:nvSpPr>
        <p:spPr bwMode="auto">
          <a:xfrm>
            <a:off x="374915" y="138588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0" indent="0" eaLnBrk="1" hangingPunct="1">
              <a:buNone/>
            </a:pPr>
            <a:endParaRPr lang="en-GB" altLang="ja-JP" noProof="0" dirty="0" smtClean="0"/>
          </a:p>
          <a:p>
            <a:pPr marL="381000" indent="-381000"/>
            <a:r>
              <a:rPr lang="en-GB" altLang="ja-JP" noProof="0" dirty="0" smtClean="0"/>
              <a:t>In order to establish the </a:t>
            </a:r>
            <a:r>
              <a:rPr lang="en-GB" altLang="ja-JP" b="1" noProof="0" dirty="0" smtClean="0">
                <a:solidFill>
                  <a:srgbClr val="654A15"/>
                </a:solidFill>
              </a:rPr>
              <a:t>effect of uncertainties,</a:t>
            </a:r>
            <a:r>
              <a:rPr lang="en-GB" altLang="ja-JP" noProof="0" dirty="0" smtClean="0"/>
              <a:t> it is necessary to perform a number of computer runs  when the critical parameters </a:t>
            </a:r>
            <a:r>
              <a:rPr lang="en-GB" altLang="ja-JP" dirty="0" smtClean="0"/>
              <a:t>shall </a:t>
            </a:r>
            <a:r>
              <a:rPr lang="en-GB" altLang="ja-JP" dirty="0"/>
              <a:t>be varied randomly in accordance with their respective probability distributions to determine the </a:t>
            </a:r>
            <a:r>
              <a:rPr lang="en-GB" altLang="ja-JP" dirty="0" smtClean="0"/>
              <a:t>uncertainty</a:t>
            </a:r>
            <a:r>
              <a:rPr lang="en-GB" altLang="ja-JP" dirty="0"/>
              <a:t>.</a:t>
            </a:r>
          </a:p>
          <a:p>
            <a:pPr marL="381000" indent="-381000" eaLnBrk="1" hangingPunct="1"/>
            <a:endParaRPr lang="en-GB" altLang="ja-JP" noProof="0" dirty="0" smtClean="0"/>
          </a:p>
          <a:p>
            <a:pPr marL="381000" indent="-381000" eaLnBrk="1" hangingPunct="1"/>
            <a:endParaRPr lang="en-GB" altLang="ja-JP" noProof="0" dirty="0" smtClean="0"/>
          </a:p>
          <a:p>
            <a:pPr marL="381000" indent="-381000" eaLnBrk="1" hangingPunct="1"/>
            <a:r>
              <a:rPr lang="en-GB" altLang="ja-JP" noProof="0" dirty="0" smtClean="0"/>
              <a:t>The </a:t>
            </a:r>
            <a:r>
              <a:rPr lang="en-GB" altLang="ja-JP" b="1" noProof="0" dirty="0" smtClean="0">
                <a:solidFill>
                  <a:srgbClr val="654A15"/>
                </a:solidFill>
              </a:rPr>
              <a:t>overall uncertainty</a:t>
            </a:r>
            <a:r>
              <a:rPr lang="en-GB" altLang="ja-JP" noProof="0" dirty="0" smtClean="0"/>
              <a:t> is based on </a:t>
            </a:r>
            <a:r>
              <a:rPr lang="en-GB" altLang="ja-JP" b="1" noProof="0" dirty="0" smtClean="0">
                <a:solidFill>
                  <a:srgbClr val="654A15"/>
                </a:solidFill>
              </a:rPr>
              <a:t>statistical combination</a:t>
            </a:r>
            <a:r>
              <a:rPr lang="en-GB" altLang="ja-JP" noProof="0" dirty="0" smtClean="0"/>
              <a:t> of the uncertainties due to different plant conditions and due to model approximations in order to to establish, with a specified high probability, that the calculated results do not exceed the acceptance criteria. </a:t>
            </a:r>
          </a:p>
        </p:txBody>
      </p:sp>
      <p:sp>
        <p:nvSpPr>
          <p:cNvPr id="17818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B2EFD783-48CC-4BC7-A15A-4336628C007E}" type="slidenum">
              <a:rPr lang="sl-SI" altLang="sl-SI" sz="1200">
                <a:solidFill>
                  <a:srgbClr val="898989"/>
                </a:solidFill>
                <a:cs typeface="Arial" panose="020B0604020202020204" pitchFamily="34" charset="0"/>
              </a:rPr>
              <a:pPr algn="r" eaLnBrk="1" fontAlgn="base" hangingPunct="1"/>
              <a:t>77</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9597904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B9F3789D-3DAB-4346-A8EC-FA10E65DBF2A}" type="slidenum">
              <a:rPr lang="en-GB" altLang="sl-SI"/>
              <a:pPr>
                <a:defRPr/>
              </a:pPr>
              <a:t>78</a:t>
            </a:fld>
            <a:endParaRPr lang="en-GB" altLang="sl-SI"/>
          </a:p>
        </p:txBody>
      </p:sp>
      <p:sp>
        <p:nvSpPr>
          <p:cNvPr id="182274" name="Title 1"/>
          <p:cNvSpPr>
            <a:spLocks noGrp="1"/>
          </p:cNvSpPr>
          <p:nvPr>
            <p:ph type="title" idx="4294967295"/>
          </p:nvPr>
        </p:nvSpPr>
        <p:spPr/>
        <p:txBody>
          <a:bodyPr/>
          <a:lstStyle/>
          <a:p>
            <a:pPr eaLnBrk="1" hangingPunct="1"/>
            <a:r>
              <a:rPr lang="en-GB" altLang="sl-SI" noProof="0" dirty="0" smtClean="0"/>
              <a:t>Best estimate approach</a:t>
            </a:r>
          </a:p>
        </p:txBody>
      </p:sp>
      <p:sp>
        <p:nvSpPr>
          <p:cNvPr id="182275" name="Content Placeholder 2"/>
          <p:cNvSpPr>
            <a:spLocks noGrp="1"/>
          </p:cNvSpPr>
          <p:nvPr>
            <p:ph idx="4294967295"/>
          </p:nvPr>
        </p:nvSpPr>
        <p:spPr bwMode="auto">
          <a:xfrm>
            <a:off x="374915" y="138588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81000" indent="-381000" eaLnBrk="1" hangingPunct="1"/>
            <a:endParaRPr lang="en-GB" altLang="ja-JP" noProof="0" dirty="0" smtClean="0"/>
          </a:p>
          <a:p>
            <a:pPr marL="381000" indent="-381000"/>
            <a:r>
              <a:rPr lang="en-GB" altLang="ja-JP" dirty="0"/>
              <a:t>It is common practice that </a:t>
            </a:r>
            <a:r>
              <a:rPr lang="en-GB" altLang="ja-JP" b="1" dirty="0">
                <a:solidFill>
                  <a:srgbClr val="654A15"/>
                </a:solidFill>
              </a:rPr>
              <a:t>assurance</a:t>
            </a:r>
            <a:r>
              <a:rPr lang="en-GB" altLang="ja-JP" dirty="0"/>
              <a:t> has to be provided that the applicable acceptance criteria for a plant will not be exceeded with a probability of 95 % or more. </a:t>
            </a:r>
          </a:p>
          <a:p>
            <a:pPr marL="381000" indent="-381000" eaLnBrk="1" hangingPunct="1"/>
            <a:endParaRPr lang="en-GB" altLang="ja-JP" b="1" noProof="0" dirty="0" smtClean="0">
              <a:solidFill>
                <a:srgbClr val="654A15"/>
              </a:solidFill>
            </a:endParaRPr>
          </a:p>
          <a:p>
            <a:pPr marL="381000" indent="-381000" eaLnBrk="1" hangingPunct="1"/>
            <a:r>
              <a:rPr lang="en-GB" altLang="ja-JP" noProof="0" dirty="0" smtClean="0"/>
              <a:t>Techniques may be applied that use </a:t>
            </a:r>
            <a:r>
              <a:rPr lang="en-GB" altLang="ja-JP" b="1" noProof="0" dirty="0" smtClean="0">
                <a:solidFill>
                  <a:srgbClr val="654A15"/>
                </a:solidFill>
              </a:rPr>
              <a:t>additional confidence levels</a:t>
            </a:r>
            <a:r>
              <a:rPr lang="en-GB" altLang="ja-JP" noProof="0" dirty="0" smtClean="0"/>
              <a:t>, e.g. 95 % confidence levels, with account taken of the possible sampling error due to the fact that a limited number of calculations have been performed. </a:t>
            </a:r>
          </a:p>
          <a:p>
            <a:pPr marL="381000" indent="-381000" eaLnBrk="1" hangingPunct="1"/>
            <a:endParaRPr lang="en-GB" altLang="ja-JP" noProof="0" dirty="0" smtClean="0"/>
          </a:p>
          <a:p>
            <a:pPr marL="381000" indent="-381000" eaLnBrk="1" hangingPunct="1"/>
            <a:r>
              <a:rPr lang="en-GB" altLang="ja-JP" noProof="0" dirty="0" smtClean="0"/>
              <a:t>This leads to the so called </a:t>
            </a:r>
            <a:r>
              <a:rPr lang="en-GB" altLang="ja-JP" b="1" noProof="0" dirty="0" smtClean="0">
                <a:solidFill>
                  <a:srgbClr val="654A15"/>
                </a:solidFill>
              </a:rPr>
              <a:t>(95/95) results</a:t>
            </a:r>
            <a:r>
              <a:rPr lang="en-GB" altLang="ja-JP" noProof="0" dirty="0" smtClean="0"/>
              <a:t>, meaning with 95 % probability and with 95 % confidence level. </a:t>
            </a:r>
          </a:p>
        </p:txBody>
      </p:sp>
      <p:sp>
        <p:nvSpPr>
          <p:cNvPr id="18227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89862D31-9F15-47C2-87B7-F194C1A710D3}" type="slidenum">
              <a:rPr lang="sl-SI" altLang="sl-SI" sz="1200">
                <a:solidFill>
                  <a:srgbClr val="898989"/>
                </a:solidFill>
                <a:cs typeface="Arial" panose="020B0604020202020204" pitchFamily="34" charset="0"/>
              </a:rPr>
              <a:pPr algn="r" eaLnBrk="1" fontAlgn="base" hangingPunct="1"/>
              <a:t>78</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76177186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29549D4D-7E66-440F-B47A-313117F28605}" type="slidenum">
              <a:rPr lang="en-GB" altLang="sl-SI"/>
              <a:pPr>
                <a:defRPr/>
              </a:pPr>
              <a:t>79</a:t>
            </a:fld>
            <a:endParaRPr lang="en-GB" altLang="sl-SI"/>
          </a:p>
        </p:txBody>
      </p:sp>
      <p:sp>
        <p:nvSpPr>
          <p:cNvPr id="192514" name="Title 1"/>
          <p:cNvSpPr>
            <a:spLocks noGrp="1"/>
          </p:cNvSpPr>
          <p:nvPr>
            <p:ph type="title" idx="4294967295"/>
          </p:nvPr>
        </p:nvSpPr>
        <p:spPr/>
        <p:txBody>
          <a:bodyPr/>
          <a:lstStyle/>
          <a:p>
            <a:pPr eaLnBrk="1" hangingPunct="1"/>
            <a:r>
              <a:rPr lang="en-GB" altLang="sl-SI" noProof="0" dirty="0" smtClean="0"/>
              <a:t>Best estimate approach</a:t>
            </a:r>
          </a:p>
        </p:txBody>
      </p:sp>
      <p:sp>
        <p:nvSpPr>
          <p:cNvPr id="192515" name="Content Placeholder 2"/>
          <p:cNvSpPr>
            <a:spLocks noGrp="1"/>
          </p:cNvSpPr>
          <p:nvPr>
            <p:ph idx="4294967295"/>
          </p:nvPr>
        </p:nvSpPr>
        <p:spPr bwMode="auto">
          <a:xfrm>
            <a:off x="349119" y="1273591"/>
            <a:ext cx="9157890" cy="5187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r>
              <a:rPr lang="en-GB" altLang="ja-JP" noProof="0" dirty="0" smtClean="0"/>
              <a:t>Using a </a:t>
            </a:r>
            <a:r>
              <a:rPr lang="en-GB" altLang="ja-JP" b="1" noProof="0" dirty="0" smtClean="0">
                <a:solidFill>
                  <a:srgbClr val="654A15"/>
                </a:solidFill>
              </a:rPr>
              <a:t>Best Estimate plus Uncertainty (BEPU) approach</a:t>
            </a:r>
            <a:r>
              <a:rPr lang="en-GB" altLang="ja-JP" noProof="0" dirty="0" smtClean="0"/>
              <a:t> leads to the </a:t>
            </a:r>
            <a:r>
              <a:rPr lang="en-GB" altLang="ja-JP" b="1" noProof="0" dirty="0" smtClean="0">
                <a:solidFill>
                  <a:srgbClr val="654A15"/>
                </a:solidFill>
              </a:rPr>
              <a:t>distribution of code predictions/results</a:t>
            </a:r>
            <a:r>
              <a:rPr lang="en-GB" altLang="ja-JP" noProof="0" dirty="0" smtClean="0"/>
              <a:t> for the most limiting value of the safety variable (for example the peak cladding temperature during transient). </a:t>
            </a:r>
          </a:p>
          <a:p>
            <a:pPr marL="381000" indent="-381000" eaLnBrk="1" hangingPunct="1"/>
            <a:endParaRPr lang="en-GB" altLang="ja-JP" noProof="0" dirty="0" smtClean="0"/>
          </a:p>
          <a:p>
            <a:pPr marL="381000" indent="-381000" eaLnBrk="1" hangingPunct="1"/>
            <a:r>
              <a:rPr lang="en-GB" altLang="ja-JP" noProof="0" dirty="0" smtClean="0"/>
              <a:t>This distribution is a consequence of </a:t>
            </a:r>
            <a:r>
              <a:rPr lang="en-GB" altLang="ja-JP" b="1" noProof="0" dirty="0" smtClean="0">
                <a:solidFill>
                  <a:srgbClr val="654A15"/>
                </a:solidFill>
              </a:rPr>
              <a:t>uncertainties in</a:t>
            </a:r>
            <a:r>
              <a:rPr lang="en-GB" altLang="ja-JP" noProof="0" dirty="0" smtClean="0"/>
              <a:t> the initial and boundary conditions as well as in the computer model.</a:t>
            </a:r>
          </a:p>
          <a:p>
            <a:pPr marL="381000" indent="-381000" eaLnBrk="1" hangingPunct="1"/>
            <a:endParaRPr lang="en-GB" altLang="ja-JP" noProof="0" dirty="0" smtClean="0"/>
          </a:p>
          <a:p>
            <a:pPr marL="381000" indent="-381000"/>
            <a:r>
              <a:rPr lang="en-GB" altLang="ja-JP" noProof="0" dirty="0" smtClean="0"/>
              <a:t>On the other hand, a distribution of failures is a consequence of the fact that </a:t>
            </a:r>
            <a:r>
              <a:rPr lang="en-GB" altLang="ja-JP" b="1" noProof="0" dirty="0" smtClean="0">
                <a:solidFill>
                  <a:srgbClr val="654A15"/>
                </a:solidFill>
              </a:rPr>
              <a:t>failures are random</a:t>
            </a:r>
            <a:r>
              <a:rPr lang="en-GB" altLang="ja-JP" noProof="0" dirty="0" smtClean="0"/>
              <a:t> and our knowledge </a:t>
            </a:r>
            <a:r>
              <a:rPr lang="en-GB" altLang="ja-JP" dirty="0"/>
              <a:t>is </a:t>
            </a:r>
            <a:r>
              <a:rPr lang="en-GB" altLang="ja-JP" dirty="0" smtClean="0"/>
              <a:t>limited about </a:t>
            </a:r>
            <a:r>
              <a:rPr lang="en-GB" altLang="ja-JP" noProof="0" dirty="0" smtClean="0"/>
              <a:t>the precise phenomena that can cause failures.</a:t>
            </a:r>
          </a:p>
          <a:p>
            <a:pPr marL="381000" indent="-381000" eaLnBrk="1" hangingPunct="1"/>
            <a:endParaRPr lang="en-GB" altLang="ja-JP" noProof="0" dirty="0" smtClean="0"/>
          </a:p>
          <a:p>
            <a:pPr marL="381000" indent="-381000" eaLnBrk="1" hangingPunct="1"/>
            <a:r>
              <a:rPr lang="en-GB" altLang="ja-JP" noProof="0" dirty="0" smtClean="0"/>
              <a:t>Assuming that both distributions (of code predictions and of actual failures) follow a Gaussian distribution leads us to the concept of </a:t>
            </a:r>
            <a:r>
              <a:rPr lang="en-GB" altLang="ja-JP" b="1" noProof="0" dirty="0" smtClean="0">
                <a:solidFill>
                  <a:srgbClr val="654A15"/>
                </a:solidFill>
              </a:rPr>
              <a:t>licensing margin</a:t>
            </a:r>
            <a:r>
              <a:rPr lang="en-GB" altLang="ja-JP" noProof="0" dirty="0" smtClean="0"/>
              <a:t> as illustrated in the next slide.</a:t>
            </a:r>
          </a:p>
          <a:p>
            <a:pPr marL="381000" indent="-381000" eaLnBrk="1" hangingPunct="1"/>
            <a:endParaRPr lang="en-GB" altLang="ja-JP" noProof="0" dirty="0" smtClean="0"/>
          </a:p>
        </p:txBody>
      </p:sp>
      <p:sp>
        <p:nvSpPr>
          <p:cNvPr id="19251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F0F54CCC-A904-4E81-8DCC-554B937F6AC6}" type="slidenum">
              <a:rPr lang="sl-SI" altLang="sl-SI" sz="1200">
                <a:solidFill>
                  <a:srgbClr val="898989"/>
                </a:solidFill>
                <a:cs typeface="Arial" panose="020B0604020202020204" pitchFamily="34" charset="0"/>
              </a:rPr>
              <a:pPr algn="r" eaLnBrk="1" fontAlgn="base" hangingPunct="1"/>
              <a:t>79</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207731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ím 4"/>
          <p:cNvSpPr>
            <a:spLocks noGrp="1"/>
          </p:cNvSpPr>
          <p:nvPr>
            <p:ph type="title"/>
          </p:nvPr>
        </p:nvSpPr>
        <p:spPr/>
        <p:txBody>
          <a:bodyPr/>
          <a:lstStyle/>
          <a:p>
            <a:r>
              <a:rPr lang="en-GB" dirty="0" smtClean="0"/>
              <a:t>About the safety assessment, in general</a:t>
            </a:r>
            <a:endParaRPr lang="hu-HU" dirty="0"/>
          </a:p>
        </p:txBody>
      </p:sp>
      <p:sp>
        <p:nvSpPr>
          <p:cNvPr id="6" name="Tartalom helye 5"/>
          <p:cNvSpPr>
            <a:spLocks noGrp="1"/>
          </p:cNvSpPr>
          <p:nvPr>
            <p:ph idx="1"/>
          </p:nvPr>
        </p:nvSpPr>
        <p:spPr>
          <a:xfrm>
            <a:off x="681038" y="1405891"/>
            <a:ext cx="8543925" cy="4771073"/>
          </a:xfrm>
        </p:spPr>
        <p:txBody>
          <a:bodyPr>
            <a:normAutofit fontScale="92500" lnSpcReduction="20000"/>
          </a:bodyPr>
          <a:lstStyle/>
          <a:p>
            <a:pPr marL="358775" indent="-358775" eaLnBrk="1" hangingPunct="1"/>
            <a:r>
              <a:rPr lang="en-GB" altLang="sl-SI" dirty="0"/>
              <a:t>In general, the goal of the </a:t>
            </a:r>
            <a:r>
              <a:rPr lang="en-GB" altLang="sl-SI" b="1" dirty="0">
                <a:solidFill>
                  <a:srgbClr val="654A15"/>
                </a:solidFill>
              </a:rPr>
              <a:t>safety assessment </a:t>
            </a:r>
            <a:r>
              <a:rPr lang="en-GB" altLang="sl-SI" dirty="0" smtClean="0"/>
              <a:t>is </a:t>
            </a:r>
            <a:r>
              <a:rPr lang="en-GB" altLang="sl-SI" dirty="0"/>
              <a:t>to:</a:t>
            </a:r>
            <a:endParaRPr lang="en-GB" altLang="ja-JP" dirty="0"/>
          </a:p>
          <a:p>
            <a:pPr marL="719138" lvl="1" indent="-358775" eaLnBrk="1" hangingPunct="1"/>
            <a:r>
              <a:rPr lang="en-GB" altLang="ja-JP" sz="2000" dirty="0"/>
              <a:t>confirm that the design meets all design and safety requirements,</a:t>
            </a:r>
          </a:p>
          <a:p>
            <a:pPr marL="719138" lvl="1" indent="-358775" eaLnBrk="1" hangingPunct="1"/>
            <a:r>
              <a:rPr lang="en-GB" altLang="ja-JP" sz="2000" dirty="0"/>
              <a:t>derive </a:t>
            </a:r>
            <a:r>
              <a:rPr lang="en-GB" altLang="ja-JP" sz="2000" dirty="0" smtClean="0"/>
              <a:t>and verify the operational </a:t>
            </a:r>
            <a:r>
              <a:rPr lang="en-GB" altLang="ja-JP" sz="2000" dirty="0"/>
              <a:t>limits and </a:t>
            </a:r>
            <a:r>
              <a:rPr lang="en-GB" altLang="ja-JP" sz="2000" dirty="0" smtClean="0"/>
              <a:t>conditions (OLC),</a:t>
            </a:r>
            <a:endParaRPr lang="en-GB" altLang="ja-JP" sz="2000" dirty="0"/>
          </a:p>
          <a:p>
            <a:pPr marL="719138" lvl="1" indent="-358775" eaLnBrk="1" hangingPunct="1"/>
            <a:r>
              <a:rPr lang="en-GB" altLang="ja-JP" sz="2000" dirty="0"/>
              <a:t>establish and validate possible accident conditions and</a:t>
            </a:r>
          </a:p>
          <a:p>
            <a:pPr marL="719138" lvl="1" indent="-358775" eaLnBrk="1" hangingPunct="1"/>
            <a:r>
              <a:rPr lang="en-GB" altLang="ja-JP" sz="2000" dirty="0"/>
              <a:t>confirm that safety criteria which have been established to limit the harmful effects posed by the nuclear power </a:t>
            </a:r>
            <a:r>
              <a:rPr lang="en-GB" altLang="ja-JP" sz="2000" dirty="0" smtClean="0"/>
              <a:t>plant (i.e. the radiological criteria), </a:t>
            </a:r>
            <a:r>
              <a:rPr lang="en-GB" altLang="ja-JP" sz="2000" dirty="0"/>
              <a:t>are met.</a:t>
            </a:r>
            <a:endParaRPr lang="en-GB" altLang="sl-SI" sz="2000" dirty="0">
              <a:solidFill>
                <a:srgbClr val="654A15"/>
              </a:solidFill>
            </a:endParaRPr>
          </a:p>
          <a:p>
            <a:pPr marL="358775" indent="-358775" eaLnBrk="1" hangingPunct="1">
              <a:lnSpc>
                <a:spcPct val="100000"/>
              </a:lnSpc>
              <a:spcBef>
                <a:spcPts val="600"/>
              </a:spcBef>
              <a:spcAft>
                <a:spcPts val="600"/>
              </a:spcAft>
            </a:pPr>
            <a:r>
              <a:rPr lang="en-GB" altLang="ja-JP" dirty="0"/>
              <a:t>During the licensing </a:t>
            </a:r>
            <a:r>
              <a:rPr lang="en-GB" altLang="ja-JP" dirty="0" smtClean="0"/>
              <a:t>process, typically </a:t>
            </a:r>
            <a:r>
              <a:rPr lang="en-GB" altLang="ja-JP" dirty="0"/>
              <a:t>an independent verification of the analyses is required. However, this does not relieve the Regulator from carrying out its own review.</a:t>
            </a:r>
          </a:p>
          <a:p>
            <a:pPr marL="358775" indent="-358775" eaLnBrk="1" hangingPunct="1">
              <a:lnSpc>
                <a:spcPct val="100000"/>
              </a:lnSpc>
              <a:spcBef>
                <a:spcPts val="600"/>
              </a:spcBef>
              <a:spcAft>
                <a:spcPts val="600"/>
              </a:spcAft>
            </a:pPr>
            <a:r>
              <a:rPr lang="en-GB" altLang="ja-JP" dirty="0" smtClean="0"/>
              <a:t>All of this </a:t>
            </a:r>
            <a:r>
              <a:rPr lang="en-GB" altLang="ja-JP" dirty="0"/>
              <a:t>is to assure the regulator and the public that the nuclear power plant is safe to operate.</a:t>
            </a:r>
            <a:endParaRPr lang="en-GB" altLang="sl-SI" dirty="0"/>
          </a:p>
          <a:p>
            <a:pPr marL="358775" indent="-358775" eaLnBrk="1" hangingPunct="1">
              <a:lnSpc>
                <a:spcPct val="100000"/>
              </a:lnSpc>
              <a:spcBef>
                <a:spcPts val="600"/>
              </a:spcBef>
              <a:spcAft>
                <a:spcPts val="600"/>
              </a:spcAft>
            </a:pPr>
            <a:endParaRPr lang="en-GB" altLang="sl-SI" dirty="0"/>
          </a:p>
          <a:p>
            <a:pPr marL="358775" indent="-358775" eaLnBrk="1" hangingPunct="1">
              <a:lnSpc>
                <a:spcPct val="100000"/>
              </a:lnSpc>
              <a:spcBef>
                <a:spcPts val="600"/>
              </a:spcBef>
              <a:spcAft>
                <a:spcPts val="600"/>
              </a:spcAft>
            </a:pPr>
            <a:endParaRPr lang="en-GB" altLang="sl-SI" dirty="0"/>
          </a:p>
          <a:p>
            <a:endParaRPr lang="hu-HU" dirty="0"/>
          </a:p>
        </p:txBody>
      </p:sp>
      <p:sp>
        <p:nvSpPr>
          <p:cNvPr id="2" name="Dia számának helye 1"/>
          <p:cNvSpPr>
            <a:spLocks noGrp="1"/>
          </p:cNvSpPr>
          <p:nvPr>
            <p:ph type="sldNum" sz="quarter" idx="10"/>
          </p:nvPr>
        </p:nvSpPr>
        <p:spPr/>
        <p:txBody>
          <a:bodyPr/>
          <a:lstStyle/>
          <a:p>
            <a:pPr>
              <a:defRPr/>
            </a:pPr>
            <a:fld id="{8E491075-4BEF-416A-9706-CE763169D02C}" type="slidenum">
              <a:rPr lang="en-GB" altLang="sl-SI" smtClean="0"/>
              <a:pPr>
                <a:defRPr/>
              </a:pPr>
              <a:t>8</a:t>
            </a:fld>
            <a:endParaRPr lang="en-GB" altLang="sl-SI"/>
          </a:p>
        </p:txBody>
      </p:sp>
      <p:sp>
        <p:nvSpPr>
          <p:cNvPr id="3" name="Dátum helye 2"/>
          <p:cNvSpPr>
            <a:spLocks noGrp="1"/>
          </p:cNvSpPr>
          <p:nvPr>
            <p:ph type="dt" sz="half" idx="10"/>
          </p:nvPr>
        </p:nvSpPr>
        <p:spPr/>
        <p:txBody>
          <a:bodyPr/>
          <a:lstStyle/>
          <a:p>
            <a:pPr algn="ctr"/>
            <a:r>
              <a:rPr lang="hu-HU" smtClean="0"/>
              <a:t>7 - 18 May &amp; 18 - 29 June 2018</a:t>
            </a:r>
            <a:endParaRPr lang="en-US" dirty="0"/>
          </a:p>
        </p:txBody>
      </p:sp>
      <p:sp>
        <p:nvSpPr>
          <p:cNvPr id="4" name="Élőláb helye 3"/>
          <p:cNvSpPr>
            <a:spLocks noGrp="1"/>
          </p:cNvSpPr>
          <p:nvPr>
            <p:ph type="ftr" sz="quarter" idx="11"/>
          </p:nvPr>
        </p:nvSpPr>
        <p:spPr/>
        <p:txBody>
          <a:bodyPr/>
          <a:lstStyle/>
          <a:p>
            <a:pPr algn="l"/>
            <a:r>
              <a:rPr lang="en-US" smtClean="0"/>
              <a:t>Module 6 - DSA</a:t>
            </a:r>
            <a:endParaRPr lang="en-US" dirty="0"/>
          </a:p>
        </p:txBody>
      </p:sp>
    </p:spTree>
    <p:extLst>
      <p:ext uri="{BB962C8B-B14F-4D97-AF65-F5344CB8AC3E}">
        <p14:creationId xmlns:p14="http://schemas.microsoft.com/office/powerpoint/2010/main" val="7622962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0"/>
          </p:nvPr>
        </p:nvSpPr>
        <p:spPr/>
        <p:txBody>
          <a:bodyPr/>
          <a:lstStyle/>
          <a:p>
            <a:pPr>
              <a:defRPr/>
            </a:pPr>
            <a:fld id="{A959B796-6171-4A1C-AB12-BC053FA248C6}" type="slidenum">
              <a:rPr lang="en-GB" altLang="sl-SI"/>
              <a:pPr>
                <a:defRPr/>
              </a:pPr>
              <a:t>80</a:t>
            </a:fld>
            <a:endParaRPr lang="en-GB" altLang="sl-SI"/>
          </a:p>
        </p:txBody>
      </p:sp>
      <p:sp>
        <p:nvSpPr>
          <p:cNvPr id="194562" name="Rectangle 4"/>
          <p:cNvSpPr>
            <a:spLocks noGrp="1"/>
          </p:cNvSpPr>
          <p:nvPr>
            <p:ph type="title"/>
          </p:nvPr>
        </p:nvSpPr>
        <p:spPr/>
        <p:txBody>
          <a:bodyPr/>
          <a:lstStyle/>
          <a:p>
            <a:pPr eaLnBrk="1" hangingPunct="1"/>
            <a:r>
              <a:rPr lang="en-GB" altLang="sl-SI" noProof="0" dirty="0" smtClean="0"/>
              <a:t>Probability densities for load and strength /capacity.</a:t>
            </a:r>
          </a:p>
        </p:txBody>
      </p:sp>
      <p:pic>
        <p:nvPicPr>
          <p:cNvPr id="194563"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51" y="2165488"/>
            <a:ext cx="9089098"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4" name="Text Box 64"/>
          <p:cNvSpPr txBox="1">
            <a:spLocks noChangeArrowheads="1"/>
          </p:cNvSpPr>
          <p:nvPr/>
        </p:nvSpPr>
        <p:spPr bwMode="auto">
          <a:xfrm>
            <a:off x="428228" y="1585912"/>
            <a:ext cx="4363260" cy="34227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r>
              <a:rPr lang="sl-SI" altLang="sl-SI" sz="2000" dirty="0" err="1">
                <a:solidFill>
                  <a:srgbClr val="FF0000"/>
                </a:solidFill>
                <a:ea typeface="Times New Roman" panose="02020603050405020304" pitchFamily="18" charset="0"/>
                <a:cs typeface="Arial" panose="020B0604020202020204" pitchFamily="34" charset="0"/>
              </a:rPr>
              <a:t>Regulatory</a:t>
            </a:r>
            <a:r>
              <a:rPr lang="sl-SI" altLang="sl-SI" sz="2000" dirty="0">
                <a:solidFill>
                  <a:srgbClr val="FF0000"/>
                </a:solidFill>
                <a:ea typeface="Times New Roman" panose="02020603050405020304" pitchFamily="18" charset="0"/>
                <a:cs typeface="Arial" panose="020B0604020202020204" pitchFamily="34" charset="0"/>
              </a:rPr>
              <a:t> </a:t>
            </a:r>
            <a:r>
              <a:rPr lang="sl-SI" altLang="sl-SI" sz="2000" dirty="0" err="1">
                <a:solidFill>
                  <a:srgbClr val="FF0000"/>
                </a:solidFill>
                <a:ea typeface="Times New Roman" panose="02020603050405020304" pitchFamily="18" charset="0"/>
                <a:cs typeface="Arial" panose="020B0604020202020204" pitchFamily="34" charset="0"/>
              </a:rPr>
              <a:t>Acceptance</a:t>
            </a:r>
            <a:r>
              <a:rPr lang="sl-SI" altLang="sl-SI" sz="2000" dirty="0">
                <a:solidFill>
                  <a:srgbClr val="FF0000"/>
                </a:solidFill>
                <a:ea typeface="Times New Roman" panose="02020603050405020304" pitchFamily="18" charset="0"/>
                <a:cs typeface="Arial" panose="020B0604020202020204" pitchFamily="34" charset="0"/>
              </a:rPr>
              <a:t> </a:t>
            </a:r>
            <a:r>
              <a:rPr lang="sl-SI" altLang="sl-SI" sz="2000" dirty="0" err="1">
                <a:solidFill>
                  <a:srgbClr val="FF0000"/>
                </a:solidFill>
                <a:ea typeface="Times New Roman" panose="02020603050405020304" pitchFamily="18" charset="0"/>
                <a:cs typeface="Arial" panose="020B0604020202020204" pitchFamily="34" charset="0"/>
              </a:rPr>
              <a:t>Criteria</a:t>
            </a:r>
            <a:endParaRPr lang="sl-SI" altLang="sl-SI" sz="2000" dirty="0">
              <a:latin typeface="Calibri" panose="020F0502020204030204" pitchFamily="34" charset="0"/>
              <a:ea typeface="Times New Roman" panose="02020603050405020304" pitchFamily="18" charset="0"/>
              <a:cs typeface="Arial" panose="020B0604020202020204" pitchFamily="34" charset="0"/>
            </a:endParaRPr>
          </a:p>
        </p:txBody>
      </p:sp>
      <p:sp>
        <p:nvSpPr>
          <p:cNvPr id="194565" name="Text Box 65"/>
          <p:cNvSpPr txBox="1">
            <a:spLocks noChangeArrowheads="1"/>
          </p:cNvSpPr>
          <p:nvPr/>
        </p:nvSpPr>
        <p:spPr bwMode="auto">
          <a:xfrm>
            <a:off x="2951163" y="2928938"/>
            <a:ext cx="1609725"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endParaRPr lang="sl-SI" altLang="sl-SI" sz="1000" b="1">
              <a:solidFill>
                <a:srgbClr val="3366FF"/>
              </a:solidFill>
              <a:ea typeface="Times New Roman" panose="02020603050405020304" pitchFamily="18" charset="0"/>
              <a:cs typeface="Arial" panose="020B0604020202020204" pitchFamily="34" charset="0"/>
            </a:endParaRPr>
          </a:p>
          <a:p>
            <a:pPr algn="l" fontAlgn="base"/>
            <a:r>
              <a:rPr lang="sl-SI" altLang="sl-SI" sz="1000" b="1">
                <a:solidFill>
                  <a:srgbClr val="3366FF"/>
                </a:solidFill>
                <a:ea typeface="Times New Roman" panose="02020603050405020304" pitchFamily="18" charset="0"/>
                <a:cs typeface="Arial" panose="020B0604020202020204" pitchFamily="34" charset="0"/>
              </a:rPr>
              <a:t>Strength or Capacity</a:t>
            </a:r>
            <a:endParaRPr lang="sl-SI" altLang="sl-SI">
              <a:latin typeface="Calibri" panose="020F0502020204030204" pitchFamily="34" charset="0"/>
              <a:ea typeface="Times New Roman" panose="02020603050405020304" pitchFamily="18" charset="0"/>
              <a:cs typeface="Arial" panose="020B0604020202020204" pitchFamily="34" charset="0"/>
            </a:endParaRPr>
          </a:p>
        </p:txBody>
      </p:sp>
      <p:sp>
        <p:nvSpPr>
          <p:cNvPr id="194566" name="Rectangle 8"/>
          <p:cNvSpPr>
            <a:spLocks noChangeArrowheads="1"/>
          </p:cNvSpPr>
          <p:nvPr/>
        </p:nvSpPr>
        <p:spPr bwMode="auto">
          <a:xfrm>
            <a:off x="0" y="21299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endParaRPr lang="en-US" altLang="sl-SI">
              <a:latin typeface="Calibri" panose="020F0502020204030204" pitchFamily="34" charset="0"/>
            </a:endParaRPr>
          </a:p>
        </p:txBody>
      </p:sp>
      <p:sp>
        <p:nvSpPr>
          <p:cNvPr id="194567" name="Rectangle 9"/>
          <p:cNvSpPr>
            <a:spLocks noChangeArrowheads="1"/>
          </p:cNvSpPr>
          <p:nvPr/>
        </p:nvSpPr>
        <p:spPr bwMode="auto">
          <a:xfrm>
            <a:off x="4860634" y="21299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eaLnBrk="1" hangingPunct="1"/>
            <a:endParaRPr lang="en-US" altLang="sl-SI"/>
          </a:p>
        </p:txBody>
      </p:sp>
      <p:sp>
        <p:nvSpPr>
          <p:cNvPr id="194568" name="Rectangle 10"/>
          <p:cNvSpPr>
            <a:spLocks noChangeArrowheads="1"/>
          </p:cNvSpPr>
          <p:nvPr/>
        </p:nvSpPr>
        <p:spPr bwMode="auto">
          <a:xfrm>
            <a:off x="0" y="43587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endParaRPr lang="en-US" altLang="sl-SI">
              <a:latin typeface="Calibri" panose="020F0502020204030204" pitchFamily="34" charset="0"/>
            </a:endParaRPr>
          </a:p>
        </p:txBody>
      </p:sp>
      <p:sp>
        <p:nvSpPr>
          <p:cNvPr id="2" name="Dátum helye 1"/>
          <p:cNvSpPr>
            <a:spLocks noGrp="1"/>
          </p:cNvSpPr>
          <p:nvPr>
            <p:ph type="dt" sz="half" idx="10"/>
          </p:nvPr>
        </p:nvSpPr>
        <p:spPr/>
        <p:txBody>
          <a:bodyPr/>
          <a:lstStyle/>
          <a:p>
            <a:r>
              <a:rPr lang="hu-HU" smtClean="0"/>
              <a:t>7 - 18 May &amp; 18 - 29 June 2018</a:t>
            </a:r>
            <a:endParaRPr lang="en-US" dirty="0"/>
          </a:p>
        </p:txBody>
      </p:sp>
      <p:sp>
        <p:nvSpPr>
          <p:cNvPr id="3" name="Élőláb helye 2"/>
          <p:cNvSpPr>
            <a:spLocks noGrp="1"/>
          </p:cNvSpPr>
          <p:nvPr>
            <p:ph type="ftr" sz="quarter" idx="11"/>
          </p:nvPr>
        </p:nvSpPr>
        <p:spPr/>
        <p:txBody>
          <a:bodyPr/>
          <a:lstStyle/>
          <a:p>
            <a:r>
              <a:rPr lang="en-US" smtClean="0"/>
              <a:t>Module 6 - DSA</a:t>
            </a:r>
            <a:endParaRPr lang="en-US" dirty="0"/>
          </a:p>
        </p:txBody>
      </p:sp>
    </p:spTree>
    <p:extLst>
      <p:ext uri="{BB962C8B-B14F-4D97-AF65-F5344CB8AC3E}">
        <p14:creationId xmlns:p14="http://schemas.microsoft.com/office/powerpoint/2010/main" val="1594914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6BDC1A55-73B6-4B6D-B5C9-C8E9A94E4ABE}" type="slidenum">
              <a:rPr lang="en-GB" altLang="sl-SI"/>
              <a:pPr>
                <a:defRPr/>
              </a:pPr>
              <a:t>81</a:t>
            </a:fld>
            <a:endParaRPr lang="en-GB" altLang="sl-SI"/>
          </a:p>
        </p:txBody>
      </p:sp>
      <p:sp>
        <p:nvSpPr>
          <p:cNvPr id="196610" name="Title 1"/>
          <p:cNvSpPr>
            <a:spLocks noGrp="1"/>
          </p:cNvSpPr>
          <p:nvPr>
            <p:ph type="title" idx="4294967295"/>
          </p:nvPr>
        </p:nvSpPr>
        <p:spPr/>
        <p:txBody>
          <a:bodyPr/>
          <a:lstStyle/>
          <a:p>
            <a:pPr eaLnBrk="1" hangingPunct="1"/>
            <a:r>
              <a:rPr lang="en-GB" altLang="sl-SI" noProof="0" dirty="0" smtClean="0"/>
              <a:t>Best estimate approach</a:t>
            </a:r>
          </a:p>
        </p:txBody>
      </p:sp>
      <p:sp>
        <p:nvSpPr>
          <p:cNvPr id="196611" name="Content Placeholder 2"/>
          <p:cNvSpPr>
            <a:spLocks noGrp="1"/>
          </p:cNvSpPr>
          <p:nvPr>
            <p:ph idx="4294967295"/>
          </p:nvPr>
        </p:nvSpPr>
        <p:spPr bwMode="auto">
          <a:xfrm>
            <a:off x="374915" y="138588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marL="381000" indent="-381000" eaLnBrk="1" hangingPunct="1"/>
            <a:endParaRPr lang="en-GB" altLang="ja-JP" noProof="0" dirty="0" smtClean="0"/>
          </a:p>
          <a:p>
            <a:pPr marL="381000" indent="-381000" eaLnBrk="1" hangingPunct="1"/>
            <a:endParaRPr lang="en-GB" altLang="ja-JP" noProof="0" dirty="0" smtClean="0"/>
          </a:p>
          <a:p>
            <a:pPr marL="381000" indent="-381000" eaLnBrk="1" hangingPunct="1"/>
            <a:r>
              <a:rPr lang="en-GB" altLang="ja-JP" noProof="0" dirty="0" smtClean="0"/>
              <a:t>In order to illustrate the way in which the available </a:t>
            </a:r>
            <a:r>
              <a:rPr lang="en-GB" altLang="ja-JP" b="1" noProof="0" dirty="0" smtClean="0">
                <a:solidFill>
                  <a:srgbClr val="654A15"/>
                </a:solidFill>
              </a:rPr>
              <a:t>licensing margin</a:t>
            </a:r>
            <a:r>
              <a:rPr lang="en-GB" altLang="ja-JP" noProof="0" dirty="0" smtClean="0"/>
              <a:t> is expected to </a:t>
            </a:r>
            <a:r>
              <a:rPr lang="en-GB" altLang="ja-JP" b="1" noProof="0" dirty="0" smtClean="0">
                <a:solidFill>
                  <a:srgbClr val="654A15"/>
                </a:solidFill>
              </a:rPr>
              <a:t>increase</a:t>
            </a:r>
            <a:r>
              <a:rPr lang="en-GB" altLang="ja-JP" noProof="0" dirty="0" smtClean="0"/>
              <a:t> as one goes from </a:t>
            </a:r>
            <a:r>
              <a:rPr lang="en-GB" altLang="ja-JP" b="1" noProof="0" dirty="0" smtClean="0">
                <a:solidFill>
                  <a:srgbClr val="654A15"/>
                </a:solidFill>
              </a:rPr>
              <a:t>Option 1 to Option 3</a:t>
            </a:r>
            <a:r>
              <a:rPr lang="en-GB" altLang="ja-JP" noProof="0" dirty="0" smtClean="0"/>
              <a:t> we compare the results of a single calculation for Option 3 with results of calculations using Options 1 and 2. </a:t>
            </a:r>
          </a:p>
          <a:p>
            <a:pPr marL="381000" indent="-381000" eaLnBrk="1" hangingPunct="1"/>
            <a:endParaRPr lang="en-GB" altLang="ja-JP" noProof="0" dirty="0" smtClean="0"/>
          </a:p>
          <a:p>
            <a:pPr marL="381000" indent="-381000" eaLnBrk="1" hangingPunct="1"/>
            <a:r>
              <a:rPr lang="en-GB" altLang="ja-JP" noProof="0" dirty="0" smtClean="0"/>
              <a:t>This is illustrated in the next figure.</a:t>
            </a:r>
          </a:p>
        </p:txBody>
      </p:sp>
      <p:sp>
        <p:nvSpPr>
          <p:cNvPr id="19661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1FF84CD5-7B52-4E2E-910F-074CECE55993}" type="slidenum">
              <a:rPr lang="sl-SI" altLang="sl-SI" sz="1200">
                <a:solidFill>
                  <a:srgbClr val="898989"/>
                </a:solidFill>
                <a:cs typeface="Arial" panose="020B0604020202020204" pitchFamily="34" charset="0"/>
              </a:rPr>
              <a:pPr algn="r" eaLnBrk="1" fontAlgn="base" hangingPunct="1"/>
              <a:t>81</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56722159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A010EC81-BFF2-41E5-A11D-D45AB4910DE2}" type="slidenum">
              <a:rPr lang="en-GB" altLang="sl-SI"/>
              <a:pPr>
                <a:defRPr/>
              </a:pPr>
              <a:t>82</a:t>
            </a:fld>
            <a:endParaRPr lang="en-GB" altLang="sl-SI"/>
          </a:p>
        </p:txBody>
      </p:sp>
      <p:sp>
        <p:nvSpPr>
          <p:cNvPr id="198658" name="Rectangle 4"/>
          <p:cNvSpPr>
            <a:spLocks noGrp="1"/>
          </p:cNvSpPr>
          <p:nvPr>
            <p:ph type="title"/>
          </p:nvPr>
        </p:nvSpPr>
        <p:spPr/>
        <p:txBody>
          <a:bodyPr/>
          <a:lstStyle/>
          <a:p>
            <a:pPr eaLnBrk="1" hangingPunct="1"/>
            <a:r>
              <a:rPr lang="en-GB" altLang="sl-SI" noProof="0" dirty="0" smtClean="0"/>
              <a:t>Illustrative licensing margins for different options.</a:t>
            </a:r>
          </a:p>
        </p:txBody>
      </p:sp>
      <p:sp>
        <p:nvSpPr>
          <p:cNvPr id="198659" name="Rectangle 6"/>
          <p:cNvSpPr>
            <a:spLocks noChangeArrowheads="1"/>
          </p:cNvSpPr>
          <p:nvPr/>
        </p:nvSpPr>
        <p:spPr bwMode="auto">
          <a:xfrm>
            <a:off x="0" y="158222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l" eaLnBrk="1" fontAlgn="base" hangingPunct="1"/>
            <a:endParaRPr lang="en-US" altLang="sl-SI">
              <a:latin typeface="Calibri" panose="020F0502020204030204" pitchFamily="34" charset="0"/>
            </a:endParaRPr>
          </a:p>
        </p:txBody>
      </p:sp>
      <p:pic>
        <p:nvPicPr>
          <p:cNvPr id="1986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2973" y="1570038"/>
            <a:ext cx="5761302" cy="441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661" name="Rectangle 7"/>
          <p:cNvSpPr>
            <a:spLocks noChangeArrowheads="1"/>
          </p:cNvSpPr>
          <p:nvPr/>
        </p:nvSpPr>
        <p:spPr bwMode="auto">
          <a:xfrm>
            <a:off x="0" y="49064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fontAlgn="t">
              <a:tabLst>
                <a:tab pos="4051300" algn="l"/>
              </a:tabLst>
              <a:defRPr>
                <a:solidFill>
                  <a:schemeClr val="tx1"/>
                </a:solidFill>
                <a:latin typeface="Arial" panose="020B0604020202020204" pitchFamily="34" charset="0"/>
              </a:defRPr>
            </a:lvl1pPr>
            <a:lvl2pPr marL="742950" indent="-285750" algn="ctr" fontAlgn="t">
              <a:tabLst>
                <a:tab pos="4051300" algn="l"/>
              </a:tabLst>
              <a:defRPr>
                <a:solidFill>
                  <a:schemeClr val="tx1"/>
                </a:solidFill>
                <a:latin typeface="Arial" panose="020B0604020202020204" pitchFamily="34" charset="0"/>
              </a:defRPr>
            </a:lvl2pPr>
            <a:lvl3pPr marL="1143000" indent="-228600" algn="ctr" fontAlgn="t">
              <a:tabLst>
                <a:tab pos="4051300" algn="l"/>
              </a:tabLst>
              <a:defRPr>
                <a:solidFill>
                  <a:schemeClr val="tx1"/>
                </a:solidFill>
                <a:latin typeface="Arial" panose="020B0604020202020204" pitchFamily="34" charset="0"/>
              </a:defRPr>
            </a:lvl3pPr>
            <a:lvl4pPr marL="1600200" indent="-228600" algn="ctr" fontAlgn="t">
              <a:tabLst>
                <a:tab pos="4051300" algn="l"/>
              </a:tabLst>
              <a:defRPr>
                <a:solidFill>
                  <a:schemeClr val="tx1"/>
                </a:solidFill>
                <a:latin typeface="Arial" panose="020B0604020202020204" pitchFamily="34" charset="0"/>
              </a:defRPr>
            </a:lvl4pPr>
            <a:lvl5pPr marL="2057400" indent="-228600" algn="ctr" fontAlgn="t">
              <a:tabLst>
                <a:tab pos="4051300" algn="l"/>
              </a:tabLst>
              <a:defRPr>
                <a:solidFill>
                  <a:schemeClr val="tx1"/>
                </a:solidFill>
                <a:latin typeface="Arial" panose="020B0604020202020204" pitchFamily="34" charset="0"/>
              </a:defRPr>
            </a:lvl5pPr>
            <a:lvl6pPr marL="2514600" indent="-228600" algn="ctr" eaLnBrk="0" fontAlgn="t" hangingPunct="0">
              <a:spcBef>
                <a:spcPct val="0"/>
              </a:spcBef>
              <a:spcAft>
                <a:spcPct val="0"/>
              </a:spcAft>
              <a:tabLst>
                <a:tab pos="4051300" algn="l"/>
              </a:tabLst>
              <a:defRPr>
                <a:solidFill>
                  <a:schemeClr val="tx1"/>
                </a:solidFill>
                <a:latin typeface="Arial" panose="020B0604020202020204" pitchFamily="34" charset="0"/>
              </a:defRPr>
            </a:lvl6pPr>
            <a:lvl7pPr marL="2971800" indent="-228600" algn="ctr" eaLnBrk="0" fontAlgn="t" hangingPunct="0">
              <a:spcBef>
                <a:spcPct val="0"/>
              </a:spcBef>
              <a:spcAft>
                <a:spcPct val="0"/>
              </a:spcAft>
              <a:tabLst>
                <a:tab pos="4051300" algn="l"/>
              </a:tabLst>
              <a:defRPr>
                <a:solidFill>
                  <a:schemeClr val="tx1"/>
                </a:solidFill>
                <a:latin typeface="Arial" panose="020B0604020202020204" pitchFamily="34" charset="0"/>
              </a:defRPr>
            </a:lvl7pPr>
            <a:lvl8pPr marL="3429000" indent="-228600" algn="ctr" eaLnBrk="0" fontAlgn="t" hangingPunct="0">
              <a:spcBef>
                <a:spcPct val="0"/>
              </a:spcBef>
              <a:spcAft>
                <a:spcPct val="0"/>
              </a:spcAft>
              <a:tabLst>
                <a:tab pos="4051300" algn="l"/>
              </a:tabLst>
              <a:defRPr>
                <a:solidFill>
                  <a:schemeClr val="tx1"/>
                </a:solidFill>
                <a:latin typeface="Arial" panose="020B0604020202020204" pitchFamily="34" charset="0"/>
              </a:defRPr>
            </a:lvl8pPr>
            <a:lvl9pPr marL="3886200" indent="-228600" algn="ctr" eaLnBrk="0" fontAlgn="t" hangingPunct="0">
              <a:spcBef>
                <a:spcPct val="0"/>
              </a:spcBef>
              <a:spcAft>
                <a:spcPct val="0"/>
              </a:spcAft>
              <a:tabLst>
                <a:tab pos="4051300" algn="l"/>
              </a:tabLst>
              <a:defRPr>
                <a:solidFill>
                  <a:schemeClr val="tx1"/>
                </a:solidFill>
                <a:latin typeface="Arial" panose="020B0604020202020204" pitchFamily="34" charset="0"/>
              </a:defRPr>
            </a:lvl9pPr>
          </a:lstStyle>
          <a:p>
            <a:pPr algn="l" eaLnBrk="1" fontAlgn="base" hangingPunct="1"/>
            <a:endParaRPr lang="en-US" altLang="sl-SI">
              <a:latin typeface="Calibri" panose="020F0502020204030204" pitchFamily="34" charset="0"/>
            </a:endParaRPr>
          </a:p>
        </p:txBody>
      </p:sp>
      <p:sp>
        <p:nvSpPr>
          <p:cNvPr id="2" name="Dátum helye 1"/>
          <p:cNvSpPr>
            <a:spLocks noGrp="1"/>
          </p:cNvSpPr>
          <p:nvPr>
            <p:ph type="dt" sz="half" idx="10"/>
          </p:nvPr>
        </p:nvSpPr>
        <p:spPr/>
        <p:txBody>
          <a:bodyPr/>
          <a:lstStyle/>
          <a:p>
            <a:r>
              <a:rPr lang="hu-HU" smtClean="0"/>
              <a:t>7 - 18 May &amp; 18 - 29 June 2018</a:t>
            </a:r>
            <a:endParaRPr lang="en-US" dirty="0"/>
          </a:p>
        </p:txBody>
      </p:sp>
      <p:sp>
        <p:nvSpPr>
          <p:cNvPr id="3" name="Élőláb helye 2"/>
          <p:cNvSpPr>
            <a:spLocks noGrp="1"/>
          </p:cNvSpPr>
          <p:nvPr>
            <p:ph type="ftr" sz="quarter" idx="11"/>
          </p:nvPr>
        </p:nvSpPr>
        <p:spPr/>
        <p:txBody>
          <a:bodyPr/>
          <a:lstStyle/>
          <a:p>
            <a:r>
              <a:rPr lang="en-US" smtClean="0"/>
              <a:t>Module 6 - DSA</a:t>
            </a:r>
            <a:endParaRPr lang="en-US" dirty="0"/>
          </a:p>
        </p:txBody>
      </p:sp>
    </p:spTree>
    <p:extLst>
      <p:ext uri="{BB962C8B-B14F-4D97-AF65-F5344CB8AC3E}">
        <p14:creationId xmlns:p14="http://schemas.microsoft.com/office/powerpoint/2010/main" val="21119027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solidFill>
                  <a:srgbClr val="C00000"/>
                </a:solidFill>
              </a:rPr>
              <a:t>Sensitivity and uncertainty analysis</a:t>
            </a:r>
            <a:endParaRPr lang="en-US" dirty="0">
              <a:solidFill>
                <a:srgbClr val="C00000"/>
              </a:solidFill>
            </a:endParaRPr>
          </a:p>
        </p:txBody>
      </p:sp>
    </p:spTree>
    <p:extLst>
      <p:ext uri="{BB962C8B-B14F-4D97-AF65-F5344CB8AC3E}">
        <p14:creationId xmlns:p14="http://schemas.microsoft.com/office/powerpoint/2010/main" val="220524783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D388845C-208E-4169-9CFF-B66EE6A4BB13}" type="slidenum">
              <a:rPr lang="en-GB" altLang="sl-SI"/>
              <a:pPr>
                <a:defRPr/>
              </a:pPr>
              <a:t>84</a:t>
            </a:fld>
            <a:endParaRPr lang="en-GB" altLang="sl-SI"/>
          </a:p>
        </p:txBody>
      </p:sp>
      <p:sp>
        <p:nvSpPr>
          <p:cNvPr id="223234" name="Title 1"/>
          <p:cNvSpPr>
            <a:spLocks noGrp="1"/>
          </p:cNvSpPr>
          <p:nvPr>
            <p:ph type="title" idx="4294967295"/>
          </p:nvPr>
        </p:nvSpPr>
        <p:spPr/>
        <p:txBody>
          <a:bodyPr/>
          <a:lstStyle/>
          <a:p>
            <a:pPr eaLnBrk="1" fontAlgn="ctr" hangingPunct="1"/>
            <a:r>
              <a:rPr lang="en-GB" altLang="sl-SI" noProof="0" dirty="0" smtClean="0"/>
              <a:t>SENSITIVITY AND UNCERTAINTY ANALYSIS</a:t>
            </a:r>
          </a:p>
        </p:txBody>
      </p:sp>
      <p:sp>
        <p:nvSpPr>
          <p:cNvPr id="223235" name="Content Placeholder 2"/>
          <p:cNvSpPr>
            <a:spLocks noGrp="1"/>
          </p:cNvSpPr>
          <p:nvPr>
            <p:ph idx="4294967295"/>
          </p:nvPr>
        </p:nvSpPr>
        <p:spPr bwMode="auto">
          <a:xfrm>
            <a:off x="645327" y="1484314"/>
            <a:ext cx="8884444" cy="3249535"/>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 be able to:</a:t>
            </a:r>
            <a:endParaRPr lang="en-GB" altLang="sl-SI" sz="2200" i="1" noProof="0" dirty="0" smtClean="0"/>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Distinguish between sensitivity and uncertainty analyses.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Explain the importance of performing uncertainty and sensitivity analyses.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Distinguish between epistemic and aleatory uncertainties.</a:t>
            </a:r>
          </a:p>
        </p:txBody>
      </p:sp>
      <p:sp>
        <p:nvSpPr>
          <p:cNvPr id="22323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1A3E5CF4-B156-409C-A435-4064DFA28105}" type="slidenum">
              <a:rPr lang="sl-SI" altLang="sl-SI" sz="1200">
                <a:solidFill>
                  <a:srgbClr val="898989"/>
                </a:solidFill>
                <a:cs typeface="Arial" panose="020B0604020202020204" pitchFamily="34" charset="0"/>
              </a:rPr>
              <a:pPr algn="r" eaLnBrk="1" fontAlgn="base" hangingPunct="1"/>
              <a:t>84</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54849417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841FEDE3-3E49-4653-8E13-51677680AD77}" type="slidenum">
              <a:rPr lang="en-GB" altLang="sl-SI"/>
              <a:pPr>
                <a:defRPr/>
              </a:pPr>
              <a:t>85</a:t>
            </a:fld>
            <a:endParaRPr lang="en-GB" altLang="sl-SI"/>
          </a:p>
        </p:txBody>
      </p:sp>
      <p:sp>
        <p:nvSpPr>
          <p:cNvPr id="224258" name="Title 1"/>
          <p:cNvSpPr>
            <a:spLocks noGrp="1"/>
          </p:cNvSpPr>
          <p:nvPr>
            <p:ph type="title" idx="4294967295"/>
          </p:nvPr>
        </p:nvSpPr>
        <p:spPr/>
        <p:txBody>
          <a:bodyPr/>
          <a:lstStyle/>
          <a:p>
            <a:pPr eaLnBrk="1" hangingPunct="1"/>
            <a:r>
              <a:rPr lang="en-GB" altLang="sl-SI" noProof="0" dirty="0" smtClean="0"/>
              <a:t>Sensitivity and uncertainty analysis</a:t>
            </a:r>
          </a:p>
        </p:txBody>
      </p:sp>
      <p:sp>
        <p:nvSpPr>
          <p:cNvPr id="224259" name="Content Placeholder 2"/>
          <p:cNvSpPr>
            <a:spLocks noGrp="1"/>
          </p:cNvSpPr>
          <p:nvPr>
            <p:ph idx="4294967295"/>
          </p:nvPr>
        </p:nvSpPr>
        <p:spPr bwMode="auto">
          <a:xfrm>
            <a:off x="349119" y="16303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r>
              <a:rPr lang="en-GB" altLang="ja-JP" dirty="0" smtClean="0"/>
              <a:t>The goal of </a:t>
            </a:r>
            <a:r>
              <a:rPr lang="en-GB" altLang="ja-JP" b="1" noProof="0" dirty="0" smtClean="0">
                <a:solidFill>
                  <a:srgbClr val="654A15"/>
                </a:solidFill>
              </a:rPr>
              <a:t>sensitivity analysis </a:t>
            </a:r>
            <a:r>
              <a:rPr lang="en-GB" altLang="ja-JP" noProof="0" dirty="0" smtClean="0"/>
              <a:t>is to determine the sensitivity of the analysis results against specific input parameters. This is done by systematic variation of each of the selected individual code input variable within its range of uncertainty, to determine its influence on the results of the calculation.</a:t>
            </a:r>
          </a:p>
          <a:p>
            <a:pPr marL="381000" indent="-381000" eaLnBrk="1" hangingPunct="1"/>
            <a:endParaRPr lang="en-GB" altLang="ja-JP" noProof="0" dirty="0" smtClean="0"/>
          </a:p>
          <a:p>
            <a:pPr marL="381000" indent="-381000" eaLnBrk="1" hangingPunct="1"/>
            <a:r>
              <a:rPr lang="en-GB" altLang="ja-JP" noProof="0" dirty="0" smtClean="0"/>
              <a:t>An </a:t>
            </a:r>
            <a:r>
              <a:rPr lang="en-GB" altLang="ja-JP" b="1" noProof="0" dirty="0" smtClean="0">
                <a:solidFill>
                  <a:srgbClr val="654A15"/>
                </a:solidFill>
              </a:rPr>
              <a:t>uncertainty analysis</a:t>
            </a:r>
            <a:r>
              <a:rPr lang="en-GB" altLang="ja-JP" noProof="0" dirty="0" smtClean="0"/>
              <a:t> addresses the uncertainties in the code models, in the plant model and in the plant data, including uncertainties in measurements and uncertainties in calibration, for the analysis of each individual event. </a:t>
            </a:r>
          </a:p>
          <a:p>
            <a:pPr marL="381000" indent="-381000" eaLnBrk="1" hangingPunct="1"/>
            <a:endParaRPr lang="en-GB" altLang="ja-JP" noProof="0" dirty="0" smtClean="0"/>
          </a:p>
          <a:p>
            <a:pPr marL="381000" indent="-381000" eaLnBrk="1" hangingPunct="1"/>
            <a:r>
              <a:rPr lang="en-GB" altLang="ja-JP" noProof="0" dirty="0" smtClean="0"/>
              <a:t>The </a:t>
            </a:r>
            <a:r>
              <a:rPr lang="en-GB" altLang="ja-JP" b="1" noProof="0" dirty="0" smtClean="0">
                <a:solidFill>
                  <a:srgbClr val="654A15"/>
                </a:solidFill>
              </a:rPr>
              <a:t>overall uncertainty</a:t>
            </a:r>
            <a:r>
              <a:rPr lang="en-GB" altLang="ja-JP" noProof="0" dirty="0" smtClean="0"/>
              <a:t> in the results of a calculation should be obtained by combining the uncertainties associated with each individual input.</a:t>
            </a:r>
          </a:p>
        </p:txBody>
      </p:sp>
      <p:sp>
        <p:nvSpPr>
          <p:cNvPr id="22426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3FFCAE16-55D2-4AAB-9EB6-76C058B7A8B3}" type="slidenum">
              <a:rPr lang="sl-SI" altLang="sl-SI" sz="1200">
                <a:solidFill>
                  <a:srgbClr val="898989"/>
                </a:solidFill>
                <a:cs typeface="Arial" panose="020B0604020202020204" pitchFamily="34" charset="0"/>
              </a:rPr>
              <a:pPr algn="r" eaLnBrk="1" fontAlgn="base" hangingPunct="1"/>
              <a:t>85</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82545680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64E529D4-17EA-41B1-8376-9214DA843E37}" type="slidenum">
              <a:rPr lang="en-GB" altLang="sl-SI"/>
              <a:pPr>
                <a:defRPr/>
              </a:pPr>
              <a:t>86</a:t>
            </a:fld>
            <a:endParaRPr lang="en-GB" altLang="sl-SI"/>
          </a:p>
        </p:txBody>
      </p:sp>
      <p:sp>
        <p:nvSpPr>
          <p:cNvPr id="226306" name="Title 1"/>
          <p:cNvSpPr>
            <a:spLocks noGrp="1"/>
          </p:cNvSpPr>
          <p:nvPr>
            <p:ph type="title" idx="4294967295"/>
          </p:nvPr>
        </p:nvSpPr>
        <p:spPr/>
        <p:txBody>
          <a:bodyPr/>
          <a:lstStyle/>
          <a:p>
            <a:pPr eaLnBrk="1" hangingPunct="1"/>
            <a:r>
              <a:rPr lang="en-GB" altLang="sl-SI" noProof="0" dirty="0" smtClean="0"/>
              <a:t>Two kinds of uncertainty of input parameters</a:t>
            </a:r>
          </a:p>
        </p:txBody>
      </p:sp>
      <p:sp>
        <p:nvSpPr>
          <p:cNvPr id="226307" name="Content Placeholder 2"/>
          <p:cNvSpPr>
            <a:spLocks noGrp="1"/>
          </p:cNvSpPr>
          <p:nvPr>
            <p:ph idx="4294967295"/>
          </p:nvPr>
        </p:nvSpPr>
        <p:spPr bwMode="auto">
          <a:xfrm>
            <a:off x="349119" y="1162050"/>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81000" indent="-381000" eaLnBrk="1" hangingPunct="1"/>
            <a:endParaRPr lang="en-GB" altLang="ja-JP" b="1" noProof="0" dirty="0" smtClean="0"/>
          </a:p>
          <a:p>
            <a:pPr marL="381000" indent="-381000" eaLnBrk="1" hangingPunct="1"/>
            <a:endParaRPr lang="en-GB" altLang="ja-JP" b="1" noProof="0" dirty="0" smtClean="0"/>
          </a:p>
          <a:p>
            <a:pPr marL="381000" indent="-381000" eaLnBrk="1" hangingPunct="1"/>
            <a:endParaRPr lang="en-GB" altLang="ja-JP" b="1" noProof="0" dirty="0" smtClean="0"/>
          </a:p>
          <a:p>
            <a:pPr marL="381000" indent="-381000" eaLnBrk="1" hangingPunct="1"/>
            <a:r>
              <a:rPr lang="en-GB" altLang="ja-JP" b="1" noProof="0" dirty="0" smtClean="0">
                <a:solidFill>
                  <a:srgbClr val="654A15"/>
                </a:solidFill>
              </a:rPr>
              <a:t>Two</a:t>
            </a:r>
            <a:r>
              <a:rPr lang="en-GB" altLang="ja-JP" noProof="0" dirty="0" smtClean="0"/>
              <a:t> different kinds of uncertainties,</a:t>
            </a:r>
            <a:r>
              <a:rPr lang="en-GB" altLang="ja-JP" b="1" noProof="0" dirty="0" smtClean="0">
                <a:solidFill>
                  <a:srgbClr val="654A15"/>
                </a:solidFill>
              </a:rPr>
              <a:t> epistemic </a:t>
            </a:r>
            <a:r>
              <a:rPr lang="en-GB" altLang="ja-JP" noProof="0" dirty="0" smtClean="0"/>
              <a:t>uncertainties and </a:t>
            </a:r>
            <a:r>
              <a:rPr lang="en-GB" altLang="ja-JP" b="1" noProof="0" dirty="0" smtClean="0">
                <a:solidFill>
                  <a:srgbClr val="654A15"/>
                </a:solidFill>
              </a:rPr>
              <a:t>aleatory uncertainties</a:t>
            </a:r>
            <a:r>
              <a:rPr lang="en-GB" altLang="ja-JP" noProof="0" dirty="0" smtClean="0"/>
              <a:t> should be distinguished. </a:t>
            </a:r>
          </a:p>
          <a:p>
            <a:pPr marL="381000" indent="-381000" eaLnBrk="1" hangingPunct="1"/>
            <a:endParaRPr lang="en-GB" altLang="ja-JP" noProof="0" dirty="0" smtClean="0"/>
          </a:p>
          <a:p>
            <a:pPr marL="381000" indent="-381000" eaLnBrk="1" hangingPunct="1"/>
            <a:r>
              <a:rPr lang="en-GB" altLang="ja-JP" noProof="0" dirty="0" smtClean="0"/>
              <a:t> They should be </a:t>
            </a:r>
            <a:r>
              <a:rPr lang="en-GB" altLang="ja-JP" b="1" noProof="0" dirty="0" smtClean="0">
                <a:solidFill>
                  <a:srgbClr val="654A15"/>
                </a:solidFill>
              </a:rPr>
              <a:t>treated separately</a:t>
            </a:r>
            <a:r>
              <a:rPr lang="en-GB" altLang="ja-JP" noProof="0" dirty="0" smtClean="0"/>
              <a:t>.</a:t>
            </a:r>
          </a:p>
        </p:txBody>
      </p:sp>
      <p:sp>
        <p:nvSpPr>
          <p:cNvPr id="22630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71E56E79-C2E1-4933-92D4-A37CECA47732}" type="slidenum">
              <a:rPr lang="sl-SI" altLang="sl-SI" sz="1200">
                <a:solidFill>
                  <a:srgbClr val="898989"/>
                </a:solidFill>
                <a:cs typeface="Arial" panose="020B0604020202020204" pitchFamily="34" charset="0"/>
              </a:rPr>
              <a:pPr algn="r" eaLnBrk="1" fontAlgn="base" hangingPunct="1"/>
              <a:t>86</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18409685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8C06CE1B-E919-4C3D-B1A4-404E061546A3}" type="slidenum">
              <a:rPr lang="en-GB" altLang="sl-SI"/>
              <a:pPr>
                <a:defRPr/>
              </a:pPr>
              <a:t>87</a:t>
            </a:fld>
            <a:endParaRPr lang="en-GB" altLang="sl-SI"/>
          </a:p>
        </p:txBody>
      </p:sp>
      <p:sp>
        <p:nvSpPr>
          <p:cNvPr id="228354" name="Title 1"/>
          <p:cNvSpPr>
            <a:spLocks noGrp="1"/>
          </p:cNvSpPr>
          <p:nvPr>
            <p:ph type="title" idx="4294967295"/>
          </p:nvPr>
        </p:nvSpPr>
        <p:spPr/>
        <p:txBody>
          <a:bodyPr/>
          <a:lstStyle/>
          <a:p>
            <a:pPr eaLnBrk="1" hangingPunct="1"/>
            <a:r>
              <a:rPr lang="en-GB" altLang="sl-SI" noProof="0" dirty="0" smtClean="0"/>
              <a:t>Epistemic uncertainty of some input parameters</a:t>
            </a:r>
          </a:p>
        </p:txBody>
      </p:sp>
      <p:sp>
        <p:nvSpPr>
          <p:cNvPr id="228355" name="Content Placeholder 2"/>
          <p:cNvSpPr>
            <a:spLocks noGrp="1"/>
          </p:cNvSpPr>
          <p:nvPr>
            <p:ph idx="4294967295"/>
          </p:nvPr>
        </p:nvSpPr>
        <p:spPr bwMode="auto">
          <a:xfrm>
            <a:off x="377495" y="1500808"/>
            <a:ext cx="9157890" cy="47012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r>
              <a:rPr lang="en-GB" altLang="ja-JP" b="1" noProof="0" dirty="0" smtClean="0">
                <a:solidFill>
                  <a:srgbClr val="654A15"/>
                </a:solidFill>
              </a:rPr>
              <a:t>Epistemic uncertainty</a:t>
            </a:r>
            <a:r>
              <a:rPr lang="en-GB" altLang="ja-JP" noProof="0" dirty="0" smtClean="0"/>
              <a:t> occurs because of</a:t>
            </a:r>
            <a:r>
              <a:rPr lang="en-GB" altLang="ja-JP" b="1" noProof="0" dirty="0" smtClean="0">
                <a:solidFill>
                  <a:srgbClr val="654A15"/>
                </a:solidFill>
              </a:rPr>
              <a:t> imperfect knowledge</a:t>
            </a:r>
            <a:r>
              <a:rPr lang="en-GB" altLang="ja-JP" noProof="0" dirty="0" smtClean="0"/>
              <a:t> or </a:t>
            </a:r>
            <a:r>
              <a:rPr lang="en-GB" altLang="ja-JP" b="1" noProof="0" dirty="0" smtClean="0">
                <a:solidFill>
                  <a:srgbClr val="654A15"/>
                </a:solidFill>
              </a:rPr>
              <a:t>incomplete information</a:t>
            </a:r>
            <a:r>
              <a:rPr lang="en-GB" altLang="ja-JP" noProof="0" dirty="0" smtClean="0"/>
              <a:t>. </a:t>
            </a:r>
          </a:p>
          <a:p>
            <a:pPr marL="381000" indent="-381000" eaLnBrk="1" hangingPunct="1"/>
            <a:endParaRPr lang="en-GB" altLang="ja-JP" noProof="0" dirty="0" smtClean="0"/>
          </a:p>
          <a:p>
            <a:pPr marL="381000" indent="-381000" eaLnBrk="1" hangingPunct="1"/>
            <a:r>
              <a:rPr lang="en-GB" altLang="ja-JP" noProof="0" dirty="0" smtClean="0"/>
              <a:t>The parameters that are uncertain have a definite but not precisely known value. </a:t>
            </a:r>
          </a:p>
          <a:p>
            <a:pPr marL="381000" indent="-381000" eaLnBrk="1" hangingPunct="1"/>
            <a:endParaRPr lang="en-GB" altLang="ja-JP" noProof="0" dirty="0" smtClean="0"/>
          </a:p>
          <a:p>
            <a:pPr marL="381000" indent="-381000" eaLnBrk="1" hangingPunct="1"/>
            <a:r>
              <a:rPr lang="en-GB" altLang="ja-JP" noProof="0" dirty="0" smtClean="0"/>
              <a:t>Epistemic uncertainty is directly addressed by the uncertainty analysis and sensitivity analysis of the results obtained by using deterministic as well as probabilistic computational models. </a:t>
            </a:r>
          </a:p>
          <a:p>
            <a:pPr marL="381000" indent="-381000" eaLnBrk="1" hangingPunct="1"/>
            <a:endParaRPr lang="en-GB" altLang="ja-JP" noProof="0" dirty="0" smtClean="0"/>
          </a:p>
          <a:p>
            <a:pPr marL="381000" indent="-381000" eaLnBrk="1" hangingPunct="1"/>
            <a:r>
              <a:rPr lang="en-GB" altLang="ja-JP" noProof="0" dirty="0" smtClean="0"/>
              <a:t>Such analyses quantify the uncertainty associated with the result of a computation and identify the principal sources of this uncertainty.</a:t>
            </a:r>
          </a:p>
          <a:p>
            <a:pPr marL="381000" indent="-381000" eaLnBrk="1" hangingPunct="1"/>
            <a:endParaRPr lang="en-GB" altLang="ja-JP" noProof="0" dirty="0" smtClean="0"/>
          </a:p>
        </p:txBody>
      </p:sp>
      <p:sp>
        <p:nvSpPr>
          <p:cNvPr id="22835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EEFEDA0C-677A-4122-BF1B-8CA436A9E023}" type="slidenum">
              <a:rPr lang="sl-SI" altLang="sl-SI" sz="1200">
                <a:solidFill>
                  <a:srgbClr val="898989"/>
                </a:solidFill>
                <a:cs typeface="Arial" panose="020B0604020202020204" pitchFamily="34" charset="0"/>
              </a:rPr>
              <a:pPr algn="r" eaLnBrk="1" fontAlgn="base" hangingPunct="1"/>
              <a:t>87</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19845974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864FD07B-63A6-4CE4-B708-BE8FEC518226}" type="slidenum">
              <a:rPr lang="en-GB" altLang="sl-SI"/>
              <a:pPr>
                <a:defRPr/>
              </a:pPr>
              <a:t>88</a:t>
            </a:fld>
            <a:endParaRPr lang="en-GB" altLang="sl-SI"/>
          </a:p>
        </p:txBody>
      </p:sp>
      <p:sp>
        <p:nvSpPr>
          <p:cNvPr id="230402" name="Title 1"/>
          <p:cNvSpPr>
            <a:spLocks noGrp="1"/>
          </p:cNvSpPr>
          <p:nvPr>
            <p:ph type="title" idx="4294967295"/>
          </p:nvPr>
        </p:nvSpPr>
        <p:spPr/>
        <p:txBody>
          <a:bodyPr/>
          <a:lstStyle/>
          <a:p>
            <a:pPr eaLnBrk="1" hangingPunct="1"/>
            <a:r>
              <a:rPr lang="en-GB" altLang="ja-JP" dirty="0"/>
              <a:t>Aleatory </a:t>
            </a:r>
            <a:r>
              <a:rPr lang="en-GB" altLang="ja-JP" dirty="0" smtClean="0"/>
              <a:t>uncertainty of input parameters</a:t>
            </a:r>
            <a:endParaRPr lang="en-GB" altLang="sl-SI" noProof="0" dirty="0" smtClean="0"/>
          </a:p>
        </p:txBody>
      </p:sp>
      <p:sp>
        <p:nvSpPr>
          <p:cNvPr id="230403" name="Content Placeholder 2"/>
          <p:cNvSpPr>
            <a:spLocks noGrp="1"/>
          </p:cNvSpPr>
          <p:nvPr>
            <p:ph idx="4294967295"/>
          </p:nvPr>
        </p:nvSpPr>
        <p:spPr bwMode="auto">
          <a:xfrm>
            <a:off x="349119" y="1162050"/>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381000" indent="-381000" eaLnBrk="1" hangingPunct="1"/>
            <a:endParaRPr lang="en-GB" altLang="ja-JP" b="1" noProof="0" dirty="0" smtClean="0"/>
          </a:p>
          <a:p>
            <a:pPr marL="381000" indent="-381000" eaLnBrk="1" hangingPunct="1"/>
            <a:endParaRPr lang="en-GB" altLang="ja-JP" b="1" noProof="0" dirty="0" smtClean="0"/>
          </a:p>
          <a:p>
            <a:pPr marL="381000" indent="-381000" eaLnBrk="1" hangingPunct="1"/>
            <a:endParaRPr lang="en-GB" altLang="ja-JP" b="1" noProof="0" dirty="0" smtClean="0">
              <a:solidFill>
                <a:srgbClr val="654A15"/>
              </a:solidFill>
            </a:endParaRPr>
          </a:p>
          <a:p>
            <a:pPr marL="381000" indent="-381000" eaLnBrk="1" hangingPunct="1"/>
            <a:r>
              <a:rPr lang="en-GB" altLang="ja-JP" b="1" noProof="0" dirty="0" smtClean="0">
                <a:solidFill>
                  <a:srgbClr val="654A15"/>
                </a:solidFill>
              </a:rPr>
              <a:t>Aleatory uncertainty</a:t>
            </a:r>
            <a:r>
              <a:rPr lang="en-GB" altLang="ja-JP" noProof="0" dirty="0" smtClean="0"/>
              <a:t> represents the unpredictable </a:t>
            </a:r>
            <a:r>
              <a:rPr lang="en-GB" altLang="ja-JP" b="1" noProof="0" dirty="0" smtClean="0">
                <a:solidFill>
                  <a:srgbClr val="654A15"/>
                </a:solidFill>
              </a:rPr>
              <a:t>random performance of the system</a:t>
            </a:r>
            <a:r>
              <a:rPr lang="en-GB" altLang="ja-JP" noProof="0" dirty="0" smtClean="0"/>
              <a:t> and its components and values of plant parameters (e.g. the primary circuit pressure and temperature). </a:t>
            </a:r>
          </a:p>
          <a:p>
            <a:pPr marL="381000" indent="-381000" eaLnBrk="1" hangingPunct="1"/>
            <a:endParaRPr lang="en-GB" altLang="ja-JP" noProof="0" dirty="0" smtClean="0"/>
          </a:p>
          <a:p>
            <a:pPr marL="381000" indent="-381000" eaLnBrk="1" hangingPunct="1"/>
            <a:r>
              <a:rPr lang="en-GB" altLang="ja-JP" noProof="0" dirty="0" smtClean="0"/>
              <a:t>The random failure of equipment is an example. </a:t>
            </a:r>
          </a:p>
          <a:p>
            <a:pPr marL="381000" indent="-381000" eaLnBrk="1" hangingPunct="1"/>
            <a:endParaRPr lang="en-GB" altLang="ja-JP" noProof="0" dirty="0" smtClean="0"/>
          </a:p>
          <a:p>
            <a:pPr marL="381000" indent="-381000" eaLnBrk="1" hangingPunct="1"/>
            <a:r>
              <a:rPr lang="en-GB" altLang="ja-JP" noProof="0" dirty="0" smtClean="0"/>
              <a:t>Variables that are subject to aleatory uncertainty are random in nature. </a:t>
            </a:r>
          </a:p>
        </p:txBody>
      </p:sp>
      <p:sp>
        <p:nvSpPr>
          <p:cNvPr id="23040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B93E731E-AD4C-4DE9-BFCB-807C23AD1D29}" type="slidenum">
              <a:rPr lang="sl-SI" altLang="sl-SI" sz="1200">
                <a:solidFill>
                  <a:srgbClr val="898989"/>
                </a:solidFill>
                <a:cs typeface="Arial" panose="020B0604020202020204" pitchFamily="34" charset="0"/>
              </a:rPr>
              <a:pPr algn="r" eaLnBrk="1" fontAlgn="base" hangingPunct="1"/>
              <a:t>88</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41032092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ED9CD727-4F25-43B6-A7A9-38B5BC9832EE}" type="slidenum">
              <a:rPr lang="en-GB" altLang="sl-SI"/>
              <a:pPr>
                <a:defRPr/>
              </a:pPr>
              <a:t>89</a:t>
            </a:fld>
            <a:endParaRPr lang="en-GB" altLang="sl-SI"/>
          </a:p>
        </p:txBody>
      </p:sp>
      <p:sp>
        <p:nvSpPr>
          <p:cNvPr id="232450" name="Title 1"/>
          <p:cNvSpPr>
            <a:spLocks noGrp="1"/>
          </p:cNvSpPr>
          <p:nvPr>
            <p:ph type="title" idx="4294967295"/>
          </p:nvPr>
        </p:nvSpPr>
        <p:spPr/>
        <p:txBody>
          <a:bodyPr/>
          <a:lstStyle/>
          <a:p>
            <a:pPr eaLnBrk="1" hangingPunct="1"/>
            <a:r>
              <a:rPr lang="en-GB" altLang="sl-SI" noProof="0" dirty="0" smtClean="0"/>
              <a:t>Uncertainty analysis</a:t>
            </a:r>
          </a:p>
        </p:txBody>
      </p:sp>
      <p:sp>
        <p:nvSpPr>
          <p:cNvPr id="232451" name="Content Placeholder 2"/>
          <p:cNvSpPr>
            <a:spLocks noGrp="1"/>
          </p:cNvSpPr>
          <p:nvPr>
            <p:ph idx="4294967295"/>
          </p:nvPr>
        </p:nvSpPr>
        <p:spPr bwMode="auto">
          <a:xfrm>
            <a:off x="349119" y="1162050"/>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marL="381000" indent="-381000" eaLnBrk="1" hangingPunct="1"/>
            <a:endParaRPr lang="en-GB" altLang="ja-JP" sz="2400" b="1" noProof="0" dirty="0" smtClean="0"/>
          </a:p>
          <a:p>
            <a:pPr marL="381000" indent="-381000" eaLnBrk="1" hangingPunct="1"/>
            <a:endParaRPr lang="en-GB" altLang="ja-JP" sz="2400" b="1" noProof="0" dirty="0" smtClean="0"/>
          </a:p>
          <a:p>
            <a:pPr marL="381000" indent="-381000" eaLnBrk="1" hangingPunct="1"/>
            <a:r>
              <a:rPr lang="en-GB" altLang="ja-JP" noProof="0" dirty="0" smtClean="0"/>
              <a:t>Methods for </a:t>
            </a:r>
            <a:r>
              <a:rPr lang="en-GB" altLang="ja-JP" b="1" noProof="0" dirty="0" smtClean="0">
                <a:solidFill>
                  <a:srgbClr val="654A15"/>
                </a:solidFill>
              </a:rPr>
              <a:t>performing uncertainty analysis</a:t>
            </a:r>
            <a:r>
              <a:rPr lang="en-GB" altLang="ja-JP" noProof="0" dirty="0" smtClean="0"/>
              <a:t> have been published, such as IAEA Safety Series No 52. </a:t>
            </a:r>
          </a:p>
          <a:p>
            <a:pPr marL="381000" indent="-381000" eaLnBrk="1" hangingPunct="1"/>
            <a:endParaRPr lang="en-GB" altLang="ja-JP" noProof="0" dirty="0" smtClean="0"/>
          </a:p>
          <a:p>
            <a:pPr marL="381000" indent="-381000" eaLnBrk="1" hangingPunct="1"/>
            <a:r>
              <a:rPr lang="en-GB" altLang="ja-JP" noProof="0" dirty="0" smtClean="0"/>
              <a:t>These include:</a:t>
            </a:r>
            <a:r>
              <a:rPr lang="en-GB" altLang="ja-JP" sz="2400" noProof="0" dirty="0" smtClean="0"/>
              <a:t> </a:t>
            </a:r>
          </a:p>
          <a:p>
            <a:pPr marL="719138" lvl="1" indent="-358775" eaLnBrk="1" hangingPunct="1"/>
            <a:r>
              <a:rPr lang="en-GB" altLang="ja-JP" noProof="0" dirty="0" smtClean="0"/>
              <a:t>a combination of expert judgement (PIRT), statistical techniques and sensitivity calculations;</a:t>
            </a:r>
          </a:p>
          <a:p>
            <a:pPr marL="719138" lvl="1" indent="-358775" eaLnBrk="1" hangingPunct="1"/>
            <a:r>
              <a:rPr lang="en-GB" altLang="ja-JP" noProof="0" dirty="0" smtClean="0"/>
              <a:t>use of scaled experimental data;</a:t>
            </a:r>
          </a:p>
          <a:p>
            <a:pPr marL="719138" lvl="1" indent="-358775" eaLnBrk="1" hangingPunct="1"/>
            <a:r>
              <a:rPr lang="en-GB" altLang="ja-JP" noProof="0" dirty="0" smtClean="0"/>
              <a:t>use of bounding scenario calculations.</a:t>
            </a:r>
          </a:p>
        </p:txBody>
      </p:sp>
      <p:sp>
        <p:nvSpPr>
          <p:cNvPr id="23245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4025BC18-4531-47B1-94E6-3DDAF55EC3F2}" type="slidenum">
              <a:rPr lang="sl-SI" altLang="sl-SI" sz="1200">
                <a:solidFill>
                  <a:srgbClr val="898989"/>
                </a:solidFill>
                <a:cs typeface="Arial" panose="020B0604020202020204" pitchFamily="34" charset="0"/>
              </a:rPr>
              <a:pPr algn="r" eaLnBrk="1" fontAlgn="base" hangingPunct="1"/>
              <a:t>89</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8465642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DAEC4C14-A2C5-4517-966D-38EF8782F34D}" type="slidenum">
              <a:rPr lang="en-GB" altLang="sl-SI"/>
              <a:pPr>
                <a:defRPr/>
              </a:pPr>
              <a:t>9</a:t>
            </a:fld>
            <a:endParaRPr lang="en-GB" altLang="sl-SI"/>
          </a:p>
        </p:txBody>
      </p:sp>
      <p:sp>
        <p:nvSpPr>
          <p:cNvPr id="23554" name="Title 1"/>
          <p:cNvSpPr>
            <a:spLocks noGrp="1"/>
          </p:cNvSpPr>
          <p:nvPr>
            <p:ph type="title" idx="4294967295"/>
          </p:nvPr>
        </p:nvSpPr>
        <p:spPr>
          <a:xfrm>
            <a:off x="566058" y="188914"/>
            <a:ext cx="8787030" cy="936625"/>
          </a:xfrm>
        </p:spPr>
        <p:txBody>
          <a:bodyPr/>
          <a:lstStyle/>
          <a:p>
            <a:pPr eaLnBrk="1" hangingPunct="1"/>
            <a:r>
              <a:rPr lang="en-GB" altLang="sl-SI" dirty="0" smtClean="0"/>
              <a:t>Ultimate purpose</a:t>
            </a:r>
            <a:r>
              <a:rPr lang="en-GB" altLang="sl-SI" noProof="0" dirty="0" smtClean="0"/>
              <a:t> of safety assessments</a:t>
            </a:r>
          </a:p>
        </p:txBody>
      </p:sp>
      <p:sp>
        <p:nvSpPr>
          <p:cNvPr id="23555" name="Content Placeholder 2"/>
          <p:cNvSpPr>
            <a:spLocks noGrp="1"/>
          </p:cNvSpPr>
          <p:nvPr>
            <p:ph idx="4294967295"/>
          </p:nvPr>
        </p:nvSpPr>
        <p:spPr bwMode="auto">
          <a:xfrm>
            <a:off x="748110" y="1266825"/>
            <a:ext cx="8626475" cy="48974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58775" indent="-358775" eaLnBrk="1" hangingPunct="1">
              <a:lnSpc>
                <a:spcPct val="110000"/>
              </a:lnSpc>
              <a:spcAft>
                <a:spcPts val="600"/>
              </a:spcAft>
            </a:pPr>
            <a:r>
              <a:rPr lang="en-GB" altLang="ja-JP" noProof="0" dirty="0" smtClean="0"/>
              <a:t>The </a:t>
            </a:r>
            <a:r>
              <a:rPr lang="en-GB" altLang="ja-JP" b="1" noProof="0" dirty="0" smtClean="0">
                <a:solidFill>
                  <a:srgbClr val="654A15"/>
                </a:solidFill>
              </a:rPr>
              <a:t>Fundamental Safety Principles</a:t>
            </a:r>
            <a:r>
              <a:rPr lang="en-GB" altLang="ja-JP" noProof="0" dirty="0" smtClean="0"/>
              <a:t> (SF-1) establishes the principles for ensuring the protection of workers, the public and the environment, now and in the future, from harmful effects of ionizing radiation. </a:t>
            </a:r>
          </a:p>
          <a:p>
            <a:pPr marL="358775" indent="-358775" eaLnBrk="1" hangingPunct="1">
              <a:lnSpc>
                <a:spcPct val="110000"/>
              </a:lnSpc>
              <a:spcAft>
                <a:spcPts val="600"/>
              </a:spcAft>
            </a:pPr>
            <a:r>
              <a:rPr lang="en-GB" altLang="ja-JP" noProof="0" dirty="0" smtClean="0"/>
              <a:t>Safety assessments are undertaken in order to </a:t>
            </a:r>
            <a:r>
              <a:rPr lang="en-GB" altLang="ja-JP" b="1" noProof="0" dirty="0" smtClean="0"/>
              <a:t>demonstrating the compliance with fundamental safety principles and safety requirements </a:t>
            </a:r>
            <a:r>
              <a:rPr lang="en-GB" altLang="ja-JP" noProof="0" dirty="0" smtClean="0"/>
              <a:t>for nuclear facilities. </a:t>
            </a:r>
          </a:p>
          <a:p>
            <a:pPr marL="358775" indent="-358775" eaLnBrk="1" hangingPunct="1">
              <a:lnSpc>
                <a:spcPct val="110000"/>
              </a:lnSpc>
              <a:spcAft>
                <a:spcPts val="600"/>
              </a:spcAft>
            </a:pPr>
            <a:r>
              <a:rPr lang="en-GB" altLang="ja-JP" noProof="0" dirty="0" smtClean="0"/>
              <a:t>The </a:t>
            </a:r>
            <a:r>
              <a:rPr lang="en-GB" altLang="ja-JP" b="1" dirty="0"/>
              <a:t>operating organization </a:t>
            </a:r>
            <a:r>
              <a:rPr lang="en-GB" altLang="ja-JP" b="1" dirty="0" smtClean="0"/>
              <a:t>of the </a:t>
            </a:r>
            <a:r>
              <a:rPr lang="en-GB" altLang="ja-JP" b="1" dirty="0"/>
              <a:t>facility </a:t>
            </a:r>
            <a:r>
              <a:rPr lang="en-GB" altLang="ja-JP" b="1" dirty="0" smtClean="0"/>
              <a:t>is </a:t>
            </a:r>
            <a:r>
              <a:rPr lang="en-GB" altLang="ja-JP" b="1" i="1" noProof="0" dirty="0" smtClean="0"/>
              <a:t>responsible</a:t>
            </a:r>
            <a:r>
              <a:rPr lang="en-GB" altLang="ja-JP" b="1" noProof="0" dirty="0" smtClean="0"/>
              <a:t> </a:t>
            </a:r>
            <a:r>
              <a:rPr lang="en-GB" altLang="ja-JP" noProof="0" dirty="0" smtClean="0"/>
              <a:t>for the safety assessments and for their documentation. It also shall organize the independent validation of the assessment prior to submitting them to the regulatory body. </a:t>
            </a:r>
          </a:p>
          <a:p>
            <a:pPr marL="358775" indent="-358775" eaLnBrk="1" hangingPunct="1">
              <a:lnSpc>
                <a:spcPct val="120000"/>
              </a:lnSpc>
              <a:spcAft>
                <a:spcPts val="600"/>
              </a:spcAft>
            </a:pPr>
            <a:r>
              <a:rPr lang="en-GB" altLang="ja-JP" dirty="0" smtClean="0"/>
              <a:t>The </a:t>
            </a:r>
            <a:r>
              <a:rPr lang="en-GB" altLang="ja-JP" dirty="0"/>
              <a:t>safety assessment </a:t>
            </a:r>
            <a:r>
              <a:rPr lang="en-GB" altLang="ja-JP" b="1" dirty="0"/>
              <a:t>shall be regularly </a:t>
            </a:r>
            <a:r>
              <a:rPr lang="en-GB" altLang="ja-JP" b="1" dirty="0" smtClean="0"/>
              <a:t>up-dated</a:t>
            </a:r>
            <a:r>
              <a:rPr lang="en-GB" altLang="ja-JP" dirty="0" smtClean="0"/>
              <a:t> throughout </a:t>
            </a:r>
            <a:r>
              <a:rPr lang="en-GB" altLang="ja-JP" dirty="0"/>
              <a:t>the lifetime of the installation in order to </a:t>
            </a:r>
            <a:r>
              <a:rPr lang="en-GB" altLang="ja-JP" dirty="0" smtClean="0"/>
              <a:t>demonstrate that </a:t>
            </a:r>
            <a:r>
              <a:rPr lang="en-GB" altLang="ja-JP" dirty="0"/>
              <a:t>the safety goals are </a:t>
            </a:r>
            <a:r>
              <a:rPr lang="en-GB" altLang="ja-JP" dirty="0" smtClean="0"/>
              <a:t>continuously met. </a:t>
            </a:r>
            <a:endParaRPr lang="en-GB" altLang="ja-JP" dirty="0"/>
          </a:p>
        </p:txBody>
      </p:sp>
      <p:sp>
        <p:nvSpPr>
          <p:cNvPr id="2355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489A5C06-8FB8-442A-8995-59FBA490A641}" type="slidenum">
              <a:rPr lang="sl-SI" altLang="sl-SI" sz="1200">
                <a:solidFill>
                  <a:srgbClr val="898989"/>
                </a:solidFill>
                <a:cs typeface="Arial" panose="020B0604020202020204" pitchFamily="34" charset="0"/>
              </a:rPr>
              <a:pPr algn="r" eaLnBrk="1" fontAlgn="base" hangingPunct="1"/>
              <a:t>9</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03597650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D55DDDFD-B3D8-4830-9E2A-32651AD6CB4E}" type="slidenum">
              <a:rPr lang="en-GB" altLang="sl-SI"/>
              <a:pPr>
                <a:defRPr/>
              </a:pPr>
              <a:t>90</a:t>
            </a:fld>
            <a:endParaRPr lang="en-GB" altLang="sl-SI"/>
          </a:p>
        </p:txBody>
      </p:sp>
      <p:sp>
        <p:nvSpPr>
          <p:cNvPr id="234498" name="Title 1"/>
          <p:cNvSpPr>
            <a:spLocks noGrp="1"/>
          </p:cNvSpPr>
          <p:nvPr>
            <p:ph type="title" idx="4294967295"/>
          </p:nvPr>
        </p:nvSpPr>
        <p:spPr/>
        <p:txBody>
          <a:bodyPr/>
          <a:lstStyle/>
          <a:p>
            <a:pPr eaLnBrk="1" hangingPunct="1"/>
            <a:r>
              <a:rPr lang="en-GB" altLang="sl-SI" noProof="0" dirty="0" smtClean="0"/>
              <a:t>Statistical evaluation of the uncertainty</a:t>
            </a:r>
          </a:p>
        </p:txBody>
      </p:sp>
      <p:sp>
        <p:nvSpPr>
          <p:cNvPr id="234499" name="Content Placeholder 2"/>
          <p:cNvSpPr>
            <a:spLocks noGrp="1"/>
          </p:cNvSpPr>
          <p:nvPr>
            <p:ph idx="4294967295"/>
          </p:nvPr>
        </p:nvSpPr>
        <p:spPr bwMode="auto">
          <a:xfrm>
            <a:off x="321602" y="1531937"/>
            <a:ext cx="9157890" cy="48974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spcAft>
                <a:spcPts val="600"/>
              </a:spcAft>
            </a:pPr>
            <a:r>
              <a:rPr lang="en-GB" altLang="ja-JP" noProof="0" dirty="0" smtClean="0"/>
              <a:t>There are usually a </a:t>
            </a:r>
            <a:r>
              <a:rPr lang="en-GB" altLang="ja-JP" b="1" noProof="0" dirty="0" smtClean="0">
                <a:solidFill>
                  <a:srgbClr val="654A15"/>
                </a:solidFill>
              </a:rPr>
              <a:t>large number</a:t>
            </a:r>
            <a:r>
              <a:rPr lang="en-GB" altLang="ja-JP" noProof="0" dirty="0" smtClean="0"/>
              <a:t> of </a:t>
            </a:r>
            <a:r>
              <a:rPr lang="en-GB" altLang="ja-JP" b="1" noProof="0" dirty="0" smtClean="0">
                <a:solidFill>
                  <a:srgbClr val="654A15"/>
                </a:solidFill>
              </a:rPr>
              <a:t>parameters</a:t>
            </a:r>
            <a:r>
              <a:rPr lang="en-GB" altLang="ja-JP" noProof="0" dirty="0" smtClean="0"/>
              <a:t> that are used in performing </a:t>
            </a:r>
            <a:r>
              <a:rPr lang="en-GB" altLang="ja-JP" b="1" noProof="0" dirty="0" smtClean="0">
                <a:solidFill>
                  <a:srgbClr val="654A15"/>
                </a:solidFill>
              </a:rPr>
              <a:t>safety analyses</a:t>
            </a:r>
            <a:r>
              <a:rPr lang="en-GB" altLang="ja-JP" noProof="0" dirty="0" smtClean="0"/>
              <a:t> which contribute to the </a:t>
            </a:r>
            <a:r>
              <a:rPr lang="en-GB" altLang="ja-JP" b="1" noProof="0" dirty="0" smtClean="0">
                <a:solidFill>
                  <a:srgbClr val="654A15"/>
                </a:solidFill>
              </a:rPr>
              <a:t>uncertainties</a:t>
            </a:r>
            <a:r>
              <a:rPr lang="en-GB" altLang="ja-JP" noProof="0" dirty="0" smtClean="0"/>
              <a:t> in the results of calculations. </a:t>
            </a:r>
          </a:p>
          <a:p>
            <a:pPr marL="381000" indent="-381000" eaLnBrk="1" hangingPunct="1">
              <a:spcAft>
                <a:spcPts val="600"/>
              </a:spcAft>
            </a:pPr>
            <a:r>
              <a:rPr lang="en-GB" altLang="ja-JP" noProof="0" dirty="0" smtClean="0"/>
              <a:t>Most methods for quantifying the uncertainty of results rely on </a:t>
            </a:r>
            <a:r>
              <a:rPr lang="en-GB" altLang="ja-JP" b="1" dirty="0">
                <a:solidFill>
                  <a:srgbClr val="654A15"/>
                </a:solidFill>
              </a:rPr>
              <a:t>i</a:t>
            </a:r>
            <a:r>
              <a:rPr lang="en-GB" altLang="ja-JP" b="1" noProof="0" dirty="0" smtClean="0">
                <a:solidFill>
                  <a:srgbClr val="654A15"/>
                </a:solidFill>
              </a:rPr>
              <a:t>dentifying</a:t>
            </a:r>
            <a:r>
              <a:rPr lang="en-GB" altLang="ja-JP" noProof="0" dirty="0" smtClean="0"/>
              <a:t> the input </a:t>
            </a:r>
            <a:r>
              <a:rPr lang="en-GB" altLang="ja-JP" b="1" noProof="0" dirty="0" smtClean="0">
                <a:solidFill>
                  <a:srgbClr val="654A15"/>
                </a:solidFill>
              </a:rPr>
              <a:t>parameter</a:t>
            </a:r>
            <a:r>
              <a:rPr lang="en-GB" altLang="ja-JP" b="1" dirty="0">
                <a:solidFill>
                  <a:srgbClr val="654A15"/>
                </a:solidFill>
              </a:rPr>
              <a:t>s</a:t>
            </a:r>
            <a:r>
              <a:rPr lang="en-GB" altLang="ja-JP" noProof="0" dirty="0" smtClean="0"/>
              <a:t> that are considered to be </a:t>
            </a:r>
            <a:r>
              <a:rPr lang="en-GB" altLang="ja-JP" b="1" noProof="0" dirty="0" smtClean="0">
                <a:solidFill>
                  <a:srgbClr val="654A15"/>
                </a:solidFill>
              </a:rPr>
              <a:t>uncertain</a:t>
            </a:r>
            <a:r>
              <a:rPr lang="en-GB" altLang="ja-JP" noProof="0" dirty="0" smtClean="0"/>
              <a:t>.</a:t>
            </a:r>
            <a:r>
              <a:rPr lang="en-GB" altLang="ja-JP" b="1" noProof="0" dirty="0" smtClean="0">
                <a:solidFill>
                  <a:srgbClr val="654A15"/>
                </a:solidFill>
              </a:rPr>
              <a:t> </a:t>
            </a:r>
          </a:p>
          <a:p>
            <a:pPr marL="381000" indent="-381000" eaLnBrk="1" hangingPunct="1">
              <a:spcAft>
                <a:spcPts val="600"/>
              </a:spcAft>
            </a:pPr>
            <a:r>
              <a:rPr lang="en-GB" altLang="ja-JP" noProof="0" dirty="0" smtClean="0"/>
              <a:t>The input uncertainties shall be quantified by determining the range and distribution of model parameters. </a:t>
            </a:r>
            <a:r>
              <a:rPr lang="en-GB" altLang="ja-JP" dirty="0" smtClean="0"/>
              <a:t>The input parameters shall be varied statistically according their statistical properties.</a:t>
            </a:r>
            <a:endParaRPr lang="en-GB" altLang="ja-JP" noProof="0" dirty="0" smtClean="0"/>
          </a:p>
          <a:p>
            <a:pPr marL="381000" indent="-381000" eaLnBrk="1" hangingPunct="1">
              <a:spcAft>
                <a:spcPts val="600"/>
              </a:spcAft>
            </a:pPr>
            <a:r>
              <a:rPr lang="en-GB" altLang="ja-JP" noProof="0" dirty="0" smtClean="0"/>
              <a:t>This should be </a:t>
            </a:r>
            <a:r>
              <a:rPr lang="en-GB" altLang="ja-JP" b="1" noProof="0" dirty="0" smtClean="0">
                <a:solidFill>
                  <a:srgbClr val="654A15"/>
                </a:solidFill>
              </a:rPr>
              <a:t>performed for each parameter </a:t>
            </a:r>
            <a:r>
              <a:rPr lang="en-GB" altLang="ja-JP" noProof="0" dirty="0" smtClean="0"/>
              <a:t>to what the analysis is sensitive (i.e. is important from the point of view of the results).</a:t>
            </a:r>
          </a:p>
        </p:txBody>
      </p:sp>
      <p:sp>
        <p:nvSpPr>
          <p:cNvPr id="23450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42C1C57A-1613-47E5-BB4C-8674FAA7D5E9}" type="slidenum">
              <a:rPr lang="sl-SI" altLang="sl-SI" sz="1200">
                <a:solidFill>
                  <a:srgbClr val="898989"/>
                </a:solidFill>
                <a:cs typeface="Arial" panose="020B0604020202020204" pitchFamily="34" charset="0"/>
              </a:rPr>
              <a:pPr algn="r" eaLnBrk="1" fontAlgn="base" hangingPunct="1"/>
              <a:t>90</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00423383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9A694ABD-53FE-4CEB-A5CB-98BEE3994713}" type="slidenum">
              <a:rPr lang="en-GB" altLang="sl-SI"/>
              <a:pPr>
                <a:defRPr/>
              </a:pPr>
              <a:t>91</a:t>
            </a:fld>
            <a:endParaRPr lang="en-GB" altLang="sl-SI"/>
          </a:p>
        </p:txBody>
      </p:sp>
      <p:sp>
        <p:nvSpPr>
          <p:cNvPr id="238594" name="Title 1"/>
          <p:cNvSpPr>
            <a:spLocks noGrp="1"/>
          </p:cNvSpPr>
          <p:nvPr>
            <p:ph type="title" idx="4294967295"/>
          </p:nvPr>
        </p:nvSpPr>
        <p:spPr/>
        <p:txBody>
          <a:bodyPr/>
          <a:lstStyle/>
          <a:p>
            <a:pPr eaLnBrk="1" hangingPunct="1"/>
            <a:r>
              <a:rPr lang="en-GB" altLang="sl-SI" dirty="0" smtClean="0"/>
              <a:t>Total u</a:t>
            </a:r>
            <a:r>
              <a:rPr lang="en-GB" altLang="sl-SI" noProof="0" dirty="0" err="1" smtClean="0"/>
              <a:t>ncertainty</a:t>
            </a:r>
            <a:r>
              <a:rPr lang="en-GB" altLang="sl-SI" noProof="0" dirty="0" smtClean="0"/>
              <a:t> of a safety analysis</a:t>
            </a:r>
          </a:p>
        </p:txBody>
      </p:sp>
      <p:sp>
        <p:nvSpPr>
          <p:cNvPr id="238595"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endParaRPr lang="en-GB" altLang="ja-JP" b="1" noProof="0" dirty="0" smtClean="0"/>
          </a:p>
          <a:p>
            <a:pPr marL="381000" indent="-381000" eaLnBrk="1" hangingPunct="1"/>
            <a:endParaRPr lang="en-GB" altLang="ja-JP" noProof="0" dirty="0" smtClean="0"/>
          </a:p>
          <a:p>
            <a:pPr marL="381000" indent="-381000" eaLnBrk="1" hangingPunct="1"/>
            <a:r>
              <a:rPr lang="en-GB" altLang="ja-JP" noProof="0" dirty="0" smtClean="0"/>
              <a:t>The</a:t>
            </a:r>
            <a:r>
              <a:rPr lang="en-GB" altLang="ja-JP" b="1" noProof="0" dirty="0" smtClean="0">
                <a:solidFill>
                  <a:srgbClr val="654A15"/>
                </a:solidFill>
              </a:rPr>
              <a:t> uncertainties</a:t>
            </a:r>
            <a:r>
              <a:rPr lang="en-GB" altLang="ja-JP" noProof="0" dirty="0" smtClean="0"/>
              <a:t> in the results should therefore always be </a:t>
            </a:r>
            <a:r>
              <a:rPr lang="en-GB" altLang="ja-JP" b="1" noProof="0" dirty="0" smtClean="0">
                <a:solidFill>
                  <a:srgbClr val="654A15"/>
                </a:solidFill>
              </a:rPr>
              <a:t>provided </a:t>
            </a:r>
            <a:r>
              <a:rPr lang="en-GB" altLang="ja-JP" noProof="0" dirty="0" smtClean="0"/>
              <a:t>when </a:t>
            </a:r>
            <a:r>
              <a:rPr lang="en-GB" altLang="ja-JP" b="1" noProof="0" dirty="0" smtClean="0">
                <a:solidFill>
                  <a:srgbClr val="654A15"/>
                </a:solidFill>
              </a:rPr>
              <a:t>best estimate approach </a:t>
            </a:r>
            <a:r>
              <a:rPr lang="en-GB" altLang="ja-JP" noProof="0" dirty="0" smtClean="0"/>
              <a:t>is used for a deterministic analysis. </a:t>
            </a:r>
          </a:p>
          <a:p>
            <a:pPr marL="381000" indent="-381000" eaLnBrk="1" hangingPunct="1"/>
            <a:endParaRPr lang="en-GB" altLang="ja-JP" noProof="0" dirty="0" smtClean="0"/>
          </a:p>
          <a:p>
            <a:pPr marL="381000" indent="-381000" eaLnBrk="1" hangingPunct="1"/>
            <a:r>
              <a:rPr lang="en-GB" altLang="ja-JP" noProof="0" dirty="0" smtClean="0"/>
              <a:t>This evaluation of the uncertainties should include the uncertainties due both to the </a:t>
            </a:r>
            <a:r>
              <a:rPr lang="en-GB" altLang="ja-JP" b="1" noProof="0" dirty="0" smtClean="0">
                <a:solidFill>
                  <a:srgbClr val="654A15"/>
                </a:solidFill>
              </a:rPr>
              <a:t>models </a:t>
            </a:r>
            <a:r>
              <a:rPr lang="en-GB" altLang="ja-JP" noProof="0" dirty="0" smtClean="0"/>
              <a:t>and to the </a:t>
            </a:r>
            <a:r>
              <a:rPr lang="en-GB" altLang="ja-JP" b="1" noProof="0" dirty="0" smtClean="0">
                <a:solidFill>
                  <a:srgbClr val="654A15"/>
                </a:solidFill>
              </a:rPr>
              <a:t>input data </a:t>
            </a:r>
            <a:r>
              <a:rPr lang="en-GB" altLang="ja-JP" noProof="0" dirty="0" smtClean="0"/>
              <a:t>used. </a:t>
            </a:r>
          </a:p>
          <a:p>
            <a:pPr marL="381000" indent="-381000" eaLnBrk="1" hangingPunct="1"/>
            <a:endParaRPr lang="en-GB" altLang="ja-JP" noProof="0" dirty="0" smtClean="0"/>
          </a:p>
          <a:p>
            <a:pPr marL="381000" indent="-381000" eaLnBrk="1" hangingPunct="1"/>
            <a:r>
              <a:rPr lang="en-GB" altLang="ja-JP" noProof="0" dirty="0" smtClean="0"/>
              <a:t>The </a:t>
            </a:r>
            <a:r>
              <a:rPr lang="en-GB" altLang="ja-JP" b="1" noProof="0" dirty="0" smtClean="0">
                <a:solidFill>
                  <a:srgbClr val="654A15"/>
                </a:solidFill>
              </a:rPr>
              <a:t>combined effect </a:t>
            </a:r>
            <a:r>
              <a:rPr lang="en-GB" altLang="ja-JP" noProof="0" dirty="0" smtClean="0"/>
              <a:t>of both uncertainties can be evaluated by </a:t>
            </a:r>
            <a:r>
              <a:rPr lang="en-GB" altLang="ja-JP" b="1" noProof="0" dirty="0" smtClean="0">
                <a:solidFill>
                  <a:srgbClr val="654A15"/>
                </a:solidFill>
              </a:rPr>
              <a:t>comparing with experimental data</a:t>
            </a:r>
            <a:r>
              <a:rPr lang="en-GB" altLang="ja-JP" noProof="0" dirty="0" smtClean="0"/>
              <a:t> or by </a:t>
            </a:r>
            <a:r>
              <a:rPr lang="en-GB" altLang="ja-JP" b="1" noProof="0" dirty="0" smtClean="0">
                <a:solidFill>
                  <a:srgbClr val="654A15"/>
                </a:solidFill>
              </a:rPr>
              <a:t>comparison with validated codes.</a:t>
            </a:r>
          </a:p>
        </p:txBody>
      </p:sp>
      <p:sp>
        <p:nvSpPr>
          <p:cNvPr id="23859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88A8A5DD-9215-40BF-8799-B28F11A327B0}" type="slidenum">
              <a:rPr lang="sl-SI" altLang="sl-SI" sz="1200">
                <a:solidFill>
                  <a:srgbClr val="898989"/>
                </a:solidFill>
                <a:cs typeface="Arial" panose="020B0604020202020204" pitchFamily="34" charset="0"/>
              </a:rPr>
              <a:pPr algn="r" eaLnBrk="1" fontAlgn="base" hangingPunct="1"/>
              <a:t>91</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15865261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0456EF63-B9CD-4173-A19E-4D8AEE6AC3BA}" type="slidenum">
              <a:rPr lang="en-GB" altLang="sl-SI"/>
              <a:pPr>
                <a:defRPr/>
              </a:pPr>
              <a:t>92</a:t>
            </a:fld>
            <a:endParaRPr lang="en-GB" altLang="sl-SI"/>
          </a:p>
        </p:txBody>
      </p:sp>
      <p:sp>
        <p:nvSpPr>
          <p:cNvPr id="240642" name="Title 1"/>
          <p:cNvSpPr>
            <a:spLocks noGrp="1"/>
          </p:cNvSpPr>
          <p:nvPr>
            <p:ph type="title" idx="4294967295"/>
          </p:nvPr>
        </p:nvSpPr>
        <p:spPr/>
        <p:txBody>
          <a:bodyPr/>
          <a:lstStyle/>
          <a:p>
            <a:pPr eaLnBrk="1" hangingPunct="1"/>
            <a:r>
              <a:rPr lang="en-GB" altLang="sl-SI" noProof="0" dirty="0" smtClean="0"/>
              <a:t>Initial and boundary conditions</a:t>
            </a:r>
          </a:p>
        </p:txBody>
      </p:sp>
      <p:sp>
        <p:nvSpPr>
          <p:cNvPr id="240643" name="Content Placeholder 2"/>
          <p:cNvSpPr>
            <a:spLocks noGrp="1"/>
          </p:cNvSpPr>
          <p:nvPr>
            <p:ph idx="4294967295"/>
          </p:nvPr>
        </p:nvSpPr>
        <p:spPr bwMode="auto">
          <a:xfrm>
            <a:off x="321602" y="1211263"/>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81000" indent="-381000" eaLnBrk="1" hangingPunct="1"/>
            <a:endParaRPr lang="en-GB" altLang="ja-JP" noProof="0" dirty="0" smtClean="0"/>
          </a:p>
          <a:p>
            <a:pPr marL="381000" indent="-381000" eaLnBrk="1" hangingPunct="1"/>
            <a:r>
              <a:rPr lang="en-GB" altLang="ja-JP" noProof="0" dirty="0" smtClean="0"/>
              <a:t>A </a:t>
            </a:r>
            <a:r>
              <a:rPr lang="en-GB" altLang="ja-JP" b="1" noProof="0" dirty="0" smtClean="0">
                <a:solidFill>
                  <a:srgbClr val="654A15"/>
                </a:solidFill>
              </a:rPr>
              <a:t>plant input model</a:t>
            </a:r>
            <a:r>
              <a:rPr lang="en-GB" altLang="ja-JP" noProof="0" dirty="0" smtClean="0"/>
              <a:t> should be used to define the </a:t>
            </a:r>
            <a:r>
              <a:rPr lang="en-GB" altLang="ja-JP" b="1" noProof="0" dirty="0" smtClean="0">
                <a:solidFill>
                  <a:srgbClr val="654A15"/>
                </a:solidFill>
              </a:rPr>
              <a:t>status </a:t>
            </a:r>
            <a:r>
              <a:rPr lang="en-GB" altLang="ja-JP" noProof="0" dirty="0" smtClean="0"/>
              <a:t>of the initial conditions and boundary conditions of the plant and the availability and performance of equipment. </a:t>
            </a:r>
          </a:p>
          <a:p>
            <a:pPr marL="381000" indent="-381000" eaLnBrk="1" hangingPunct="1"/>
            <a:endParaRPr lang="en-GB" altLang="ja-JP" noProof="0" dirty="0" smtClean="0"/>
          </a:p>
          <a:p>
            <a:pPr marL="381000" indent="-381000" eaLnBrk="1" hangingPunct="1"/>
            <a:r>
              <a:rPr lang="en-GB" altLang="ja-JP" noProof="0" dirty="0" smtClean="0"/>
              <a:t>These conditions include:</a:t>
            </a:r>
          </a:p>
          <a:p>
            <a:pPr marL="719138" lvl="1" indent="-358775" eaLnBrk="1" hangingPunct="1"/>
            <a:r>
              <a:rPr lang="en-GB" altLang="ja-JP" noProof="0" dirty="0" smtClean="0"/>
              <a:t>the initial power, </a:t>
            </a:r>
          </a:p>
          <a:p>
            <a:pPr marL="719138" lvl="1" indent="-358775" eaLnBrk="1" hangingPunct="1"/>
            <a:r>
              <a:rPr lang="en-GB" altLang="ja-JP" noProof="0" dirty="0" smtClean="0"/>
              <a:t>the pump performance, </a:t>
            </a:r>
          </a:p>
          <a:p>
            <a:pPr marL="719138" lvl="1" indent="-358775" eaLnBrk="1" hangingPunct="1"/>
            <a:r>
              <a:rPr lang="en-GB" altLang="ja-JP" noProof="0" dirty="0" smtClean="0"/>
              <a:t>the valve actuation times and </a:t>
            </a:r>
          </a:p>
          <a:p>
            <a:pPr marL="719138" lvl="1" indent="-358775" eaLnBrk="1" hangingPunct="1"/>
            <a:r>
              <a:rPr lang="en-GB" altLang="ja-JP" noProof="0" dirty="0" smtClean="0"/>
              <a:t>the functioning of the control systems. </a:t>
            </a:r>
          </a:p>
          <a:p>
            <a:pPr marL="719138" lvl="1" indent="-358775" eaLnBrk="1" hangingPunct="1"/>
            <a:endParaRPr lang="en-GB" altLang="ja-JP" b="1" noProof="0" dirty="0" smtClean="0"/>
          </a:p>
          <a:p>
            <a:pPr marL="381000" indent="-381000" eaLnBrk="1" hangingPunct="1"/>
            <a:r>
              <a:rPr lang="en-GB" altLang="ja-JP" b="1" noProof="0" dirty="0" smtClean="0">
                <a:solidFill>
                  <a:srgbClr val="654A15"/>
                </a:solidFill>
              </a:rPr>
              <a:t>Uncertainties </a:t>
            </a:r>
            <a:r>
              <a:rPr lang="en-GB" altLang="ja-JP" noProof="0" dirty="0" smtClean="0"/>
              <a:t>associated with the initial conditions and boundary conditions and the characterization and performance of equipment </a:t>
            </a:r>
            <a:r>
              <a:rPr lang="en-GB" altLang="ja-JP" b="1" noProof="0" dirty="0" smtClean="0">
                <a:solidFill>
                  <a:srgbClr val="654A15"/>
                </a:solidFill>
              </a:rPr>
              <a:t>should be taken into account</a:t>
            </a:r>
            <a:r>
              <a:rPr lang="en-GB" altLang="ja-JP" noProof="0" dirty="0" smtClean="0"/>
              <a:t> in the analysis. </a:t>
            </a:r>
            <a:endParaRPr lang="en-GB" altLang="ja-JP" b="1" noProof="0" dirty="0" smtClean="0"/>
          </a:p>
        </p:txBody>
      </p:sp>
      <p:sp>
        <p:nvSpPr>
          <p:cNvPr id="24064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564BEE3E-3EEE-4D15-8D68-20B5AB0BC573}" type="slidenum">
              <a:rPr lang="sl-SI" altLang="sl-SI" sz="1200">
                <a:solidFill>
                  <a:srgbClr val="898989"/>
                </a:solidFill>
                <a:cs typeface="Arial" panose="020B0604020202020204" pitchFamily="34" charset="0"/>
              </a:rPr>
              <a:pPr algn="r" eaLnBrk="1" fontAlgn="base" hangingPunct="1"/>
              <a:t>92</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84943156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solidFill>
                  <a:srgbClr val="C00000"/>
                </a:solidFill>
              </a:rPr>
              <a:t>Computer codes for deterministic safety analysis</a:t>
            </a:r>
            <a:endParaRPr lang="en-US" dirty="0">
              <a:solidFill>
                <a:srgbClr val="C00000"/>
              </a:solidFill>
            </a:endParaRPr>
          </a:p>
        </p:txBody>
      </p:sp>
    </p:spTree>
    <p:extLst>
      <p:ext uri="{BB962C8B-B14F-4D97-AF65-F5344CB8AC3E}">
        <p14:creationId xmlns:p14="http://schemas.microsoft.com/office/powerpoint/2010/main" val="131148816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p:txBody>
          <a:bodyPr/>
          <a:lstStyle/>
          <a:p>
            <a:pPr>
              <a:defRPr/>
            </a:pPr>
            <a:fld id="{DB3BCC63-6633-43C3-8DFE-28041B34E1DD}" type="slidenum">
              <a:rPr lang="en-GB" altLang="sl-SI"/>
              <a:pPr>
                <a:defRPr/>
              </a:pPr>
              <a:t>94</a:t>
            </a:fld>
            <a:endParaRPr lang="en-GB" altLang="sl-SI"/>
          </a:p>
        </p:txBody>
      </p:sp>
      <p:sp>
        <p:nvSpPr>
          <p:cNvPr id="168962" name="Title 1"/>
          <p:cNvSpPr>
            <a:spLocks noGrp="1"/>
          </p:cNvSpPr>
          <p:nvPr>
            <p:ph type="title" idx="4294967295"/>
          </p:nvPr>
        </p:nvSpPr>
        <p:spPr/>
        <p:txBody>
          <a:bodyPr/>
          <a:lstStyle/>
          <a:p>
            <a:pPr eaLnBrk="1" fontAlgn="ctr" hangingPunct="1"/>
            <a:r>
              <a:rPr lang="en-GB" altLang="sl-SI" noProof="0" dirty="0" smtClean="0"/>
              <a:t>BEST ESTIMATE PLUS UNCERTAINTY (BEPU) ANALYSIS</a:t>
            </a:r>
          </a:p>
        </p:txBody>
      </p:sp>
      <p:sp>
        <p:nvSpPr>
          <p:cNvPr id="168963" name="Content Placeholder 2"/>
          <p:cNvSpPr>
            <a:spLocks noGrp="1"/>
          </p:cNvSpPr>
          <p:nvPr>
            <p:ph idx="4294967295"/>
          </p:nvPr>
        </p:nvSpPr>
        <p:spPr bwMode="auto">
          <a:xfrm>
            <a:off x="514219" y="1484314"/>
            <a:ext cx="8884444" cy="2892514"/>
          </a:xfrm>
          <a:prstGeom prst="rect">
            <a:avLst/>
          </a:prstGeom>
          <a:solidFill>
            <a:srgbClr val="FFFFCC"/>
          </a:solidFill>
          <a:ln w="19050">
            <a:solidFill>
              <a:srgbClr val="FF9900"/>
            </a:solidFill>
            <a:miter lim="800000"/>
            <a:headEnd/>
            <a:tailEnd/>
          </a:ln>
        </p:spPr>
        <p:txBody>
          <a:bodyPr lIns="288000" tIns="288000" rIns="288000" bIns="288000">
            <a:spAutoFit/>
          </a:bodyPr>
          <a:lstStyle/>
          <a:p>
            <a:pPr marL="381000" indent="-381000" eaLnBrk="1" hangingPunct="1">
              <a:lnSpc>
                <a:spcPct val="100000"/>
              </a:lnSpc>
              <a:spcBef>
                <a:spcPct val="50000"/>
              </a:spcBef>
              <a:buClr>
                <a:srgbClr val="317DBF"/>
              </a:buClr>
              <a:buFont typeface="Arial" panose="020B0604020202020204" pitchFamily="34" charset="0"/>
              <a:buNone/>
            </a:pPr>
            <a:r>
              <a:rPr lang="en-GB" altLang="sl-SI" sz="2800" noProof="0" dirty="0" smtClean="0"/>
              <a:t>Learning objectives</a:t>
            </a:r>
          </a:p>
          <a:p>
            <a:pPr marL="381000" indent="-381000" algn="just">
              <a:lnSpc>
                <a:spcPct val="100000"/>
              </a:lnSpc>
              <a:spcBef>
                <a:spcPts val="1500"/>
              </a:spcBef>
              <a:spcAft>
                <a:spcPts val="800"/>
              </a:spcAft>
              <a:buClrTx/>
              <a:buSzTx/>
              <a:buFont typeface="Arial" panose="020B0604020202020204" pitchFamily="34" charset="0"/>
              <a:buNone/>
            </a:pPr>
            <a:r>
              <a:rPr lang="en-GB" altLang="sl-SI" sz="2200" i="1" noProof="0" dirty="0" smtClean="0">
                <a:solidFill>
                  <a:srgbClr val="000000"/>
                </a:solidFill>
              </a:rPr>
              <a:t>After completing this chapter, the trainee will be able to:</a:t>
            </a:r>
            <a:endParaRPr lang="en-GB" altLang="sl-SI" sz="2200" i="1" noProof="0" dirty="0" smtClean="0"/>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the different categories of computer codes.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Describe the concept conservative and best estimate codes.</a:t>
            </a:r>
          </a:p>
          <a:p>
            <a:pPr marL="381000" indent="-381000" eaLnBrk="1" hangingPunct="1">
              <a:buClrTx/>
              <a:buFont typeface="Arial" panose="020B0604020202020204" pitchFamily="34" charset="0"/>
              <a:buAutoNum type="arabicPeriod"/>
            </a:pPr>
            <a:r>
              <a:rPr lang="en-GB" altLang="sl-SI" sz="2200" i="1" noProof="0" dirty="0" smtClean="0">
                <a:solidFill>
                  <a:schemeClr val="tx1"/>
                </a:solidFill>
              </a:rPr>
              <a:t>List several widely used computer codes for deterministic calculations.</a:t>
            </a:r>
          </a:p>
        </p:txBody>
      </p:sp>
      <p:sp>
        <p:nvSpPr>
          <p:cNvPr id="16896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283BF895-F0CF-4CD9-B667-A6D91B8D975C}" type="slidenum">
              <a:rPr lang="sl-SI" altLang="sl-SI" sz="1200">
                <a:solidFill>
                  <a:srgbClr val="898989"/>
                </a:solidFill>
                <a:cs typeface="Arial" panose="020B0604020202020204" pitchFamily="34" charset="0"/>
              </a:rPr>
              <a:pPr algn="r" eaLnBrk="1" fontAlgn="base" hangingPunct="1"/>
              <a:t>94</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468143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73C95F54-A028-4405-B644-AACD37720F06}" type="slidenum">
              <a:rPr lang="en-GB" altLang="sl-SI"/>
              <a:pPr>
                <a:defRPr/>
              </a:pPr>
              <a:t>95</a:t>
            </a:fld>
            <a:endParaRPr lang="en-GB" altLang="sl-SI"/>
          </a:p>
        </p:txBody>
      </p:sp>
      <p:sp>
        <p:nvSpPr>
          <p:cNvPr id="204802" name="Title 1"/>
          <p:cNvSpPr>
            <a:spLocks noGrp="1"/>
          </p:cNvSpPr>
          <p:nvPr>
            <p:ph type="title" idx="4294967295"/>
          </p:nvPr>
        </p:nvSpPr>
        <p:spPr/>
        <p:txBody>
          <a:bodyPr/>
          <a:lstStyle/>
          <a:p>
            <a:pPr eaLnBrk="1" hangingPunct="1"/>
            <a:r>
              <a:rPr lang="en-GB" altLang="sl-SI" noProof="0" dirty="0" smtClean="0"/>
              <a:t>System thermo-hydraulic codes</a:t>
            </a:r>
          </a:p>
        </p:txBody>
      </p:sp>
      <p:sp>
        <p:nvSpPr>
          <p:cNvPr id="204803" name="Content Placeholder 2"/>
          <p:cNvSpPr>
            <a:spLocks noGrp="1"/>
          </p:cNvSpPr>
          <p:nvPr>
            <p:ph idx="4294967295"/>
          </p:nvPr>
        </p:nvSpPr>
        <p:spPr bwMode="auto">
          <a:xfrm>
            <a:off x="321602" y="138588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marL="381000" indent="-381000" eaLnBrk="1" hangingPunct="1"/>
            <a:r>
              <a:rPr lang="en-GB" altLang="ja-JP" noProof="0" dirty="0" smtClean="0"/>
              <a:t>The class of </a:t>
            </a:r>
            <a:r>
              <a:rPr lang="en-GB" altLang="ja-JP" b="1" noProof="0" dirty="0" smtClean="0">
                <a:solidFill>
                  <a:srgbClr val="654A15"/>
                </a:solidFill>
              </a:rPr>
              <a:t>system thermo-hydraulic codes</a:t>
            </a:r>
            <a:r>
              <a:rPr lang="en-GB" altLang="ja-JP" noProof="0" dirty="0" smtClean="0"/>
              <a:t> includes those computer codes (computational tools) that are capable of modelling:</a:t>
            </a:r>
            <a:r>
              <a:rPr lang="en-GB" altLang="ja-JP" sz="2400" noProof="0" dirty="0" smtClean="0"/>
              <a:t> </a:t>
            </a:r>
          </a:p>
          <a:p>
            <a:pPr marL="719138" lvl="1" indent="-358775" eaLnBrk="1" hangingPunct="1"/>
            <a:r>
              <a:rPr lang="en-GB" altLang="ja-JP" noProof="0" dirty="0" smtClean="0"/>
              <a:t>the primary system, </a:t>
            </a:r>
          </a:p>
          <a:p>
            <a:pPr marL="719138" lvl="1" indent="-358775" eaLnBrk="1" hangingPunct="1"/>
            <a:r>
              <a:rPr lang="en-GB" altLang="ja-JP" noProof="0" dirty="0" smtClean="0"/>
              <a:t>the interface with the secondary system, </a:t>
            </a:r>
          </a:p>
          <a:p>
            <a:pPr marL="719138" lvl="1" indent="-358775" eaLnBrk="1" hangingPunct="1"/>
            <a:r>
              <a:rPr lang="en-GB" altLang="ja-JP" noProof="0" dirty="0" smtClean="0"/>
              <a:t>the containment or the confinement system and </a:t>
            </a:r>
          </a:p>
          <a:p>
            <a:pPr marL="719138" lvl="1" indent="-358775" eaLnBrk="1" hangingPunct="1"/>
            <a:r>
              <a:rPr lang="en-GB" altLang="ja-JP" noProof="0" dirty="0" smtClean="0"/>
              <a:t>other plant systems that are important to safety.</a:t>
            </a:r>
          </a:p>
          <a:p>
            <a:pPr marL="719138" lvl="1" indent="-358775" eaLnBrk="1" hangingPunct="1"/>
            <a:endParaRPr lang="en-GB" altLang="ja-JP" noProof="0" dirty="0" smtClean="0"/>
          </a:p>
          <a:p>
            <a:pPr marL="381000" indent="-381000" eaLnBrk="1" hangingPunct="1"/>
            <a:r>
              <a:rPr lang="en-GB" altLang="ja-JP" noProof="0" dirty="0" smtClean="0"/>
              <a:t>Development of these codes began in the 1970s and has continued ever since. </a:t>
            </a:r>
          </a:p>
          <a:p>
            <a:pPr marL="381000" indent="-381000" eaLnBrk="1" hangingPunct="1"/>
            <a:endParaRPr lang="en-GB" altLang="ja-JP" noProof="0" dirty="0" smtClean="0"/>
          </a:p>
          <a:p>
            <a:pPr marL="381000" indent="-381000" eaLnBrk="1" hangingPunct="1"/>
            <a:r>
              <a:rPr lang="en-GB" altLang="ja-JP" noProof="0" dirty="0" smtClean="0"/>
              <a:t>Originally they contained </a:t>
            </a:r>
            <a:r>
              <a:rPr lang="en-GB" altLang="ja-JP" b="1" noProof="0" dirty="0" smtClean="0">
                <a:solidFill>
                  <a:srgbClr val="654A15"/>
                </a:solidFill>
              </a:rPr>
              <a:t>conservative modelling</a:t>
            </a:r>
            <a:r>
              <a:rPr lang="en-GB" altLang="ja-JP" noProof="0" dirty="0" smtClean="0"/>
              <a:t> of the phenomena that occur during operational states and accidents but, in recent years, code developers in France, Germany, Russia and the USA have developed and validated </a:t>
            </a:r>
            <a:r>
              <a:rPr lang="en-GB" altLang="ja-JP" b="1" noProof="0" dirty="0" smtClean="0">
                <a:solidFill>
                  <a:srgbClr val="654A15"/>
                </a:solidFill>
              </a:rPr>
              <a:t>best estimate codes. </a:t>
            </a:r>
          </a:p>
        </p:txBody>
      </p:sp>
      <p:sp>
        <p:nvSpPr>
          <p:cNvPr id="204804"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C05E355C-3FF1-40F1-9783-46F12DEFB4C4}" type="slidenum">
              <a:rPr lang="sl-SI" altLang="sl-SI" sz="1200">
                <a:solidFill>
                  <a:srgbClr val="898989"/>
                </a:solidFill>
                <a:cs typeface="Arial" panose="020B0604020202020204" pitchFamily="34" charset="0"/>
              </a:rPr>
              <a:pPr algn="r" eaLnBrk="1" fontAlgn="base" hangingPunct="1"/>
              <a:t>95</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35056358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7478E20A-ECEC-4C89-9B66-9AA7819EB6AE}" type="slidenum">
              <a:rPr lang="en-GB" altLang="sl-SI"/>
              <a:pPr>
                <a:defRPr/>
              </a:pPr>
              <a:t>96</a:t>
            </a:fld>
            <a:endParaRPr lang="en-GB" altLang="sl-SI"/>
          </a:p>
        </p:txBody>
      </p:sp>
      <p:sp>
        <p:nvSpPr>
          <p:cNvPr id="202754" name="Title 1"/>
          <p:cNvSpPr>
            <a:spLocks noGrp="1"/>
          </p:cNvSpPr>
          <p:nvPr>
            <p:ph type="title" idx="4294967295"/>
          </p:nvPr>
        </p:nvSpPr>
        <p:spPr/>
        <p:txBody>
          <a:bodyPr/>
          <a:lstStyle/>
          <a:p>
            <a:pPr eaLnBrk="1" hangingPunct="1"/>
            <a:r>
              <a:rPr lang="en-GB" altLang="sl-SI" noProof="0" dirty="0" smtClean="0"/>
              <a:t>Best estimate computer codes</a:t>
            </a:r>
          </a:p>
        </p:txBody>
      </p:sp>
      <p:sp>
        <p:nvSpPr>
          <p:cNvPr id="202755" name="Content Placeholder 2"/>
          <p:cNvSpPr>
            <a:spLocks noGrp="1"/>
          </p:cNvSpPr>
          <p:nvPr>
            <p:ph idx="4294967295"/>
          </p:nvPr>
        </p:nvSpPr>
        <p:spPr bwMode="auto">
          <a:xfrm>
            <a:off x="374915" y="1385888"/>
            <a:ext cx="9157891"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0" indent="0" eaLnBrk="1" hangingPunct="1">
              <a:buNone/>
            </a:pPr>
            <a:endParaRPr lang="en-GB" altLang="ja-JP" noProof="0" dirty="0" smtClean="0"/>
          </a:p>
          <a:p>
            <a:pPr marL="381000" indent="-381000" eaLnBrk="1" hangingPunct="1"/>
            <a:r>
              <a:rPr lang="en-GB" altLang="ja-JP" noProof="0" dirty="0" smtClean="0"/>
              <a:t>A </a:t>
            </a:r>
            <a:r>
              <a:rPr lang="en-GB" altLang="ja-JP" b="1" noProof="0" dirty="0" smtClean="0">
                <a:solidFill>
                  <a:srgbClr val="654A15"/>
                </a:solidFill>
              </a:rPr>
              <a:t>best estimate</a:t>
            </a:r>
            <a:r>
              <a:rPr lang="en-GB" altLang="ja-JP" noProof="0" dirty="0" smtClean="0"/>
              <a:t> calculation uses </a:t>
            </a:r>
            <a:r>
              <a:rPr lang="en-GB" altLang="ja-JP" b="1" noProof="0" dirty="0" smtClean="0">
                <a:solidFill>
                  <a:srgbClr val="654A15"/>
                </a:solidFill>
              </a:rPr>
              <a:t>modelling in</a:t>
            </a:r>
            <a:r>
              <a:rPr lang="en-GB" altLang="ja-JP" noProof="0" dirty="0" smtClean="0"/>
              <a:t> an attempt to realistically describe the </a:t>
            </a:r>
            <a:r>
              <a:rPr lang="en-GB" altLang="ja-JP" b="1" noProof="0" dirty="0" smtClean="0">
                <a:solidFill>
                  <a:srgbClr val="654A15"/>
                </a:solidFill>
              </a:rPr>
              <a:t>physical processes</a:t>
            </a:r>
            <a:r>
              <a:rPr lang="en-GB" altLang="ja-JP" noProof="0" dirty="0" smtClean="0"/>
              <a:t> that occur in a nuclear power plant. </a:t>
            </a:r>
          </a:p>
          <a:p>
            <a:pPr marL="381000" indent="-381000" eaLnBrk="1" hangingPunct="1"/>
            <a:endParaRPr lang="en-GB" altLang="ja-JP" noProof="0" dirty="0" smtClean="0"/>
          </a:p>
          <a:p>
            <a:pPr marL="381000" indent="-381000" eaLnBrk="1" hangingPunct="1"/>
            <a:r>
              <a:rPr lang="en-GB" altLang="ja-JP" noProof="0" dirty="0" smtClean="0"/>
              <a:t>The key issue in using a best estimate approach, therefore, is the </a:t>
            </a:r>
            <a:r>
              <a:rPr lang="en-GB" altLang="ja-JP" b="1" noProof="0" dirty="0" smtClean="0">
                <a:solidFill>
                  <a:srgbClr val="654A15"/>
                </a:solidFill>
              </a:rPr>
              <a:t>availability of computer codes</a:t>
            </a:r>
            <a:r>
              <a:rPr lang="en-GB" altLang="ja-JP" noProof="0" dirty="0" smtClean="0"/>
              <a:t> that can be used to realistically model the important phenomena and to simulate the behaviour of the plant systems. </a:t>
            </a:r>
          </a:p>
          <a:p>
            <a:pPr marL="381000" indent="-381000" eaLnBrk="1" hangingPunct="1"/>
            <a:endParaRPr lang="en-GB" altLang="ja-JP" noProof="0" dirty="0" smtClean="0"/>
          </a:p>
          <a:p>
            <a:pPr marL="381000" indent="-381000" eaLnBrk="1" hangingPunct="1"/>
            <a:r>
              <a:rPr lang="en-GB" altLang="ja-JP" noProof="0" dirty="0" smtClean="0"/>
              <a:t>The codes that are capable of meeting these requirements are termed </a:t>
            </a:r>
            <a:r>
              <a:rPr lang="en-GB" altLang="ja-JP" b="1" noProof="0" dirty="0" smtClean="0">
                <a:solidFill>
                  <a:srgbClr val="654A15"/>
                </a:solidFill>
              </a:rPr>
              <a:t>best estimate computer codes</a:t>
            </a:r>
            <a:r>
              <a:rPr lang="en-GB" altLang="ja-JP" noProof="0" dirty="0" smtClean="0"/>
              <a:t>.</a:t>
            </a:r>
          </a:p>
        </p:txBody>
      </p:sp>
      <p:sp>
        <p:nvSpPr>
          <p:cNvPr id="202756"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61116BCC-1A27-4D8E-B4F0-322CBAC562BB}" type="slidenum">
              <a:rPr lang="sl-SI" altLang="sl-SI" sz="1200">
                <a:solidFill>
                  <a:srgbClr val="898989"/>
                </a:solidFill>
                <a:cs typeface="Arial" panose="020B0604020202020204" pitchFamily="34" charset="0"/>
              </a:rPr>
              <a:pPr algn="r" eaLnBrk="1" fontAlgn="base" hangingPunct="1"/>
              <a:t>96</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49099762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FB7792F2-593C-4E92-B3A2-D349479AB2E5}" type="slidenum">
              <a:rPr lang="en-GB" altLang="sl-SI"/>
              <a:pPr>
                <a:defRPr/>
              </a:pPr>
              <a:t>97</a:t>
            </a:fld>
            <a:endParaRPr lang="en-GB" altLang="sl-SI"/>
          </a:p>
        </p:txBody>
      </p:sp>
      <p:sp>
        <p:nvSpPr>
          <p:cNvPr id="206850" name="Title 1"/>
          <p:cNvSpPr>
            <a:spLocks noGrp="1"/>
          </p:cNvSpPr>
          <p:nvPr>
            <p:ph type="title" idx="4294967295"/>
          </p:nvPr>
        </p:nvSpPr>
        <p:spPr/>
        <p:txBody>
          <a:bodyPr/>
          <a:lstStyle/>
          <a:p>
            <a:pPr eaLnBrk="1" hangingPunct="1"/>
            <a:r>
              <a:rPr lang="en-GB" altLang="sl-SI" noProof="0" dirty="0" smtClean="0"/>
              <a:t>System thermo-hydraulic codes</a:t>
            </a:r>
          </a:p>
        </p:txBody>
      </p:sp>
      <p:sp>
        <p:nvSpPr>
          <p:cNvPr id="206851" name="Content Placeholder 2"/>
          <p:cNvSpPr>
            <a:spLocks noGrp="1"/>
          </p:cNvSpPr>
          <p:nvPr>
            <p:ph idx="4294967295"/>
          </p:nvPr>
        </p:nvSpPr>
        <p:spPr bwMode="auto">
          <a:xfrm>
            <a:off x="321602" y="138588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ja-JP" noProof="0" dirty="0" smtClean="0"/>
              <a:t>As well as using many large and small experimental facilities for their validation, confidence in these codes has been established by </a:t>
            </a:r>
            <a:r>
              <a:rPr lang="en-GB" altLang="ja-JP" b="1" noProof="0" dirty="0" smtClean="0">
                <a:solidFill>
                  <a:srgbClr val="654A15"/>
                </a:solidFill>
              </a:rPr>
              <a:t>comparing the results</a:t>
            </a:r>
            <a:r>
              <a:rPr lang="en-GB" altLang="ja-JP" noProof="0" dirty="0" smtClean="0"/>
              <a:t> that they produce for the same transient. </a:t>
            </a:r>
          </a:p>
          <a:p>
            <a:pPr marL="381000" indent="-381000" eaLnBrk="1" hangingPunct="1"/>
            <a:endParaRPr lang="en-GB" altLang="ja-JP" noProof="0" dirty="0" smtClean="0"/>
          </a:p>
          <a:p>
            <a:pPr marL="381000" indent="-381000" eaLnBrk="1" hangingPunct="1"/>
            <a:r>
              <a:rPr lang="en-GB" altLang="ja-JP" noProof="0" dirty="0" smtClean="0"/>
              <a:t>The </a:t>
            </a:r>
            <a:r>
              <a:rPr lang="en-GB" altLang="ja-JP" b="1" noProof="0" dirty="0" smtClean="0">
                <a:solidFill>
                  <a:srgbClr val="654A15"/>
                </a:solidFill>
              </a:rPr>
              <a:t>validation of codes</a:t>
            </a:r>
            <a:r>
              <a:rPr lang="en-GB" altLang="ja-JP" noProof="0" dirty="0" smtClean="0"/>
              <a:t> is discussed further in Section 9.</a:t>
            </a:r>
          </a:p>
        </p:txBody>
      </p:sp>
      <p:sp>
        <p:nvSpPr>
          <p:cNvPr id="206852"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577329C8-C69E-4EFF-B82B-049B06175D1B}" type="slidenum">
              <a:rPr lang="sl-SI" altLang="sl-SI" sz="1200">
                <a:solidFill>
                  <a:srgbClr val="898989"/>
                </a:solidFill>
                <a:cs typeface="Arial" panose="020B0604020202020204" pitchFamily="34" charset="0"/>
              </a:rPr>
              <a:pPr algn="r" eaLnBrk="1" fontAlgn="base" hangingPunct="1"/>
              <a:t>97</a:t>
            </a:fld>
            <a:endParaRPr lang="sl-SI" altLang="sl-SI" sz="1200">
              <a:solidFill>
                <a:srgbClr val="898989"/>
              </a:solidFill>
              <a:cs typeface="Arial" panose="020B0604020202020204" pitchFamily="34" charset="0"/>
            </a:endParaRPr>
          </a:p>
        </p:txBody>
      </p:sp>
      <p:sp>
        <p:nvSpPr>
          <p:cNvPr id="7" name="Text Box 5"/>
          <p:cNvSpPr txBox="1">
            <a:spLocks noChangeArrowheads="1"/>
          </p:cNvSpPr>
          <p:nvPr/>
        </p:nvSpPr>
        <p:spPr bwMode="auto">
          <a:xfrm>
            <a:off x="2120488" y="5203662"/>
            <a:ext cx="5426766" cy="1295327"/>
          </a:xfrm>
          <a:prstGeom prst="rect">
            <a:avLst/>
          </a:prstGeom>
          <a:solidFill>
            <a:srgbClr val="FF9933">
              <a:alpha val="50196"/>
            </a:srgbClr>
          </a:solidFill>
          <a:ln>
            <a:noFill/>
          </a:ln>
          <a:effectLst/>
        </p:spPr>
        <p:txBody>
          <a:bodyPr wrap="square" lIns="108000" tIns="108000" rIns="108000" bIns="108000">
            <a:spAutoFit/>
          </a:bodyPr>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sl-SI" sz="2000" dirty="0"/>
              <a:t>Among the commonly used codes are: </a:t>
            </a:r>
            <a:endParaRPr lang="sl-SI" altLang="sl-SI" sz="2000" dirty="0"/>
          </a:p>
          <a:p>
            <a:pPr eaLnBrk="1" hangingPunct="1">
              <a:spcBef>
                <a:spcPct val="50000"/>
              </a:spcBef>
            </a:pPr>
            <a:r>
              <a:rPr lang="en-GB" altLang="sl-SI" sz="2000" dirty="0"/>
              <a:t>ATHLET (Germany</a:t>
            </a:r>
            <a:r>
              <a:rPr lang="en-GB" altLang="sl-SI" sz="2000" dirty="0" smtClean="0"/>
              <a:t>), </a:t>
            </a:r>
            <a:r>
              <a:rPr lang="en-GB" altLang="sl-SI" sz="2000" dirty="0"/>
              <a:t>CATHARE (France)  RELAP5 (USA</a:t>
            </a:r>
            <a:r>
              <a:rPr lang="en-GB" altLang="sl-SI" sz="2000" dirty="0" smtClean="0"/>
              <a:t>) </a:t>
            </a:r>
            <a:r>
              <a:rPr lang="en-GB" altLang="sl-SI" sz="2000" dirty="0"/>
              <a:t>and TRACE (USA</a:t>
            </a:r>
            <a:r>
              <a:rPr lang="en-GB" altLang="sl-SI" sz="2000" dirty="0" smtClean="0"/>
              <a:t>).   </a:t>
            </a:r>
            <a:endParaRPr lang="en-US" altLang="sl-SI" sz="2000" dirty="0"/>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07481065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AB974DB5-194F-4A8F-BDEA-441D2500D558}" type="slidenum">
              <a:rPr lang="en-GB" altLang="sl-SI"/>
              <a:pPr>
                <a:defRPr/>
              </a:pPr>
              <a:t>98</a:t>
            </a:fld>
            <a:endParaRPr lang="en-GB" altLang="sl-SI"/>
          </a:p>
        </p:txBody>
      </p:sp>
      <p:sp>
        <p:nvSpPr>
          <p:cNvPr id="208898" name="Title 1"/>
          <p:cNvSpPr>
            <a:spLocks noGrp="1"/>
          </p:cNvSpPr>
          <p:nvPr>
            <p:ph type="title" idx="4294967295"/>
          </p:nvPr>
        </p:nvSpPr>
        <p:spPr/>
        <p:txBody>
          <a:bodyPr/>
          <a:lstStyle/>
          <a:p>
            <a:pPr eaLnBrk="1" hangingPunct="1"/>
            <a:r>
              <a:rPr lang="en-GB" altLang="sl-SI" noProof="0" dirty="0" smtClean="0"/>
              <a:t>Other codes</a:t>
            </a:r>
          </a:p>
        </p:txBody>
      </p:sp>
      <p:sp>
        <p:nvSpPr>
          <p:cNvPr id="208899" name="Content Placeholder 2"/>
          <p:cNvSpPr>
            <a:spLocks noGrp="1"/>
          </p:cNvSpPr>
          <p:nvPr>
            <p:ph idx="4294967295"/>
          </p:nvPr>
        </p:nvSpPr>
        <p:spPr bwMode="auto">
          <a:xfrm>
            <a:off x="321602" y="138588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p>
            <a:pPr marL="381000" indent="-381000" eaLnBrk="1" hangingPunct="1"/>
            <a:endParaRPr lang="en-GB" altLang="ja-JP" sz="2400" noProof="0" dirty="0" smtClean="0"/>
          </a:p>
          <a:p>
            <a:pPr marL="381000" indent="-381000" eaLnBrk="1" hangingPunct="1"/>
            <a:endParaRPr lang="en-GB" altLang="ja-JP" sz="2400" noProof="0" dirty="0" smtClean="0"/>
          </a:p>
          <a:p>
            <a:pPr marL="381000" indent="-381000" eaLnBrk="1" hangingPunct="1"/>
            <a:r>
              <a:rPr lang="en-GB" altLang="ja-JP" noProof="0" dirty="0" smtClean="0"/>
              <a:t>The class of ‘</a:t>
            </a:r>
            <a:r>
              <a:rPr lang="en-GB" altLang="ja-JP" b="1" noProof="0" dirty="0" smtClean="0">
                <a:solidFill>
                  <a:srgbClr val="654A15"/>
                </a:solidFill>
              </a:rPr>
              <a:t>core physics codes</a:t>
            </a:r>
            <a:r>
              <a:rPr lang="en-GB" altLang="ja-JP" noProof="0" dirty="0" smtClean="0"/>
              <a:t>’ includes computational tools that are specialized for performing detailed core physics calculations, </a:t>
            </a:r>
          </a:p>
          <a:p>
            <a:pPr marL="719138" lvl="1" indent="-358775" eaLnBrk="1" hangingPunct="1"/>
            <a:r>
              <a:rPr lang="en-GB" altLang="ja-JP" noProof="0" dirty="0" smtClean="0"/>
              <a:t>including calculations of the neutron flux, </a:t>
            </a:r>
          </a:p>
          <a:p>
            <a:pPr marL="719138" lvl="1" indent="-358775" eaLnBrk="1" hangingPunct="1"/>
            <a:r>
              <a:rPr lang="en-GB" altLang="ja-JP" noProof="0" dirty="0" smtClean="0"/>
              <a:t>calculations of the detailed power distribution (two dimensional or three dimensional), </a:t>
            </a:r>
          </a:p>
          <a:p>
            <a:pPr marL="719138" lvl="1" indent="-358775" eaLnBrk="1" hangingPunct="1"/>
            <a:r>
              <a:rPr lang="en-GB" altLang="ja-JP" noProof="0" dirty="0" smtClean="0"/>
              <a:t>criticality, </a:t>
            </a:r>
          </a:p>
          <a:p>
            <a:pPr marL="719138" lvl="1" indent="-358775" eaLnBrk="1" hangingPunct="1"/>
            <a:r>
              <a:rPr lang="en-GB" altLang="ja-JP" noProof="0" dirty="0" smtClean="0"/>
              <a:t>long term burn-up,</a:t>
            </a:r>
          </a:p>
          <a:p>
            <a:pPr marL="719138" lvl="1" indent="-358775" eaLnBrk="1" hangingPunct="1"/>
            <a:r>
              <a:rPr lang="en-GB" altLang="ja-JP" noProof="0" dirty="0" smtClean="0"/>
              <a:t>fuel management and </a:t>
            </a:r>
          </a:p>
          <a:p>
            <a:pPr marL="719138" lvl="1" indent="-358775" eaLnBrk="1" hangingPunct="1"/>
            <a:r>
              <a:rPr lang="en-GB" altLang="ja-JP" noProof="0" dirty="0" smtClean="0"/>
              <a:t>refuelling calculations.</a:t>
            </a:r>
          </a:p>
        </p:txBody>
      </p:sp>
      <p:sp>
        <p:nvSpPr>
          <p:cNvPr id="208900"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2BB71F7C-052C-4D34-9590-3E87AB1C2213}" type="slidenum">
              <a:rPr lang="sl-SI" altLang="sl-SI" sz="1200">
                <a:solidFill>
                  <a:srgbClr val="898989"/>
                </a:solidFill>
                <a:cs typeface="Arial" panose="020B0604020202020204" pitchFamily="34" charset="0"/>
              </a:rPr>
              <a:pPr algn="r" eaLnBrk="1" fontAlgn="base" hangingPunct="1"/>
              <a:t>98</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100950565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4ED478FE-78D9-4F38-9F86-F030FFB27368}" type="slidenum">
              <a:rPr lang="en-GB" altLang="sl-SI"/>
              <a:pPr>
                <a:defRPr/>
              </a:pPr>
              <a:t>99</a:t>
            </a:fld>
            <a:endParaRPr lang="en-GB" altLang="sl-SI"/>
          </a:p>
        </p:txBody>
      </p:sp>
      <p:sp>
        <p:nvSpPr>
          <p:cNvPr id="210946" name="Title 1"/>
          <p:cNvSpPr>
            <a:spLocks noGrp="1"/>
          </p:cNvSpPr>
          <p:nvPr>
            <p:ph type="title" idx="4294967295"/>
          </p:nvPr>
        </p:nvSpPr>
        <p:spPr/>
        <p:txBody>
          <a:bodyPr/>
          <a:lstStyle/>
          <a:p>
            <a:pPr eaLnBrk="1" hangingPunct="1"/>
            <a:r>
              <a:rPr lang="en-GB" altLang="sl-SI" noProof="0" dirty="0" smtClean="0"/>
              <a:t>Other codes</a:t>
            </a:r>
          </a:p>
        </p:txBody>
      </p:sp>
      <p:sp>
        <p:nvSpPr>
          <p:cNvPr id="210947" name="Content Placeholder 2"/>
          <p:cNvSpPr>
            <a:spLocks noGrp="1"/>
          </p:cNvSpPr>
          <p:nvPr>
            <p:ph idx="4294967295"/>
          </p:nvPr>
        </p:nvSpPr>
        <p:spPr bwMode="auto">
          <a:xfrm>
            <a:off x="321602" y="1385888"/>
            <a:ext cx="9157890" cy="4679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381000" indent="-381000" eaLnBrk="1" hangingPunct="1"/>
            <a:endParaRPr lang="en-GB" altLang="ja-JP" sz="2400" b="1" noProof="0" dirty="0" smtClean="0"/>
          </a:p>
          <a:p>
            <a:pPr marL="381000" indent="-381000" eaLnBrk="1" hangingPunct="1"/>
            <a:r>
              <a:rPr lang="en-GB" altLang="ja-JP" b="1" noProof="0" dirty="0" smtClean="0">
                <a:solidFill>
                  <a:srgbClr val="654A15"/>
                </a:solidFill>
              </a:rPr>
              <a:t>Structural analysis methods and codes</a:t>
            </a:r>
            <a:r>
              <a:rPr lang="en-GB" altLang="ja-JP" noProof="0" dirty="0" smtClean="0"/>
              <a:t> must address a wide variety of problems, both static and dynamic. Some of these problems include: </a:t>
            </a:r>
          </a:p>
          <a:p>
            <a:pPr marL="719138" lvl="1" indent="-358775" eaLnBrk="1" hangingPunct="1"/>
            <a:r>
              <a:rPr lang="en-GB" altLang="ja-JP" b="1" noProof="0" dirty="0" smtClean="0">
                <a:solidFill>
                  <a:srgbClr val="654A15"/>
                </a:solidFill>
              </a:rPr>
              <a:t>Static calculations</a:t>
            </a:r>
            <a:r>
              <a:rPr lang="en-GB" altLang="ja-JP" noProof="0" dirty="0" smtClean="0"/>
              <a:t> of stresses in piping and pressure containing components under various normal, anticipated operating occurrence (AOO), design basis accident and design extension conditions. </a:t>
            </a:r>
          </a:p>
          <a:p>
            <a:pPr marL="719138" lvl="1" indent="-358775" eaLnBrk="1" hangingPunct="1"/>
            <a:endParaRPr lang="en-GB" altLang="ja-JP" noProof="0" dirty="0" smtClean="0"/>
          </a:p>
          <a:p>
            <a:pPr marL="719138" lvl="1" indent="-358775" eaLnBrk="1" hangingPunct="1"/>
            <a:r>
              <a:rPr lang="en-GB" altLang="ja-JP" b="1" noProof="0" dirty="0" smtClean="0">
                <a:solidFill>
                  <a:srgbClr val="654A15"/>
                </a:solidFill>
              </a:rPr>
              <a:t>Dynamic calculations</a:t>
            </a:r>
            <a:r>
              <a:rPr lang="en-GB" altLang="ja-JP" noProof="0" dirty="0" smtClean="0"/>
              <a:t> of stresses and displacements due to phenomena such as flow induced vibration, pipe whip in pipe break accidents, and water hammer events. </a:t>
            </a:r>
          </a:p>
          <a:p>
            <a:pPr marL="719138" lvl="1" indent="-358775" eaLnBrk="1" hangingPunct="1"/>
            <a:endParaRPr lang="en-GB" altLang="ja-JP" noProof="0" dirty="0" smtClean="0"/>
          </a:p>
          <a:p>
            <a:pPr marL="719138" lvl="1" indent="-358775" eaLnBrk="1" hangingPunct="1"/>
            <a:r>
              <a:rPr lang="en-GB" altLang="ja-JP" b="1" noProof="0" dirty="0" smtClean="0">
                <a:solidFill>
                  <a:srgbClr val="654A15"/>
                </a:solidFill>
              </a:rPr>
              <a:t>Calculations of piping motion and stresses</a:t>
            </a:r>
            <a:r>
              <a:rPr lang="en-GB" altLang="ja-JP" noProof="0" dirty="0" smtClean="0"/>
              <a:t>, and calculation of </a:t>
            </a:r>
            <a:r>
              <a:rPr lang="en-GB" altLang="ja-JP" b="1" noProof="0" dirty="0" smtClean="0">
                <a:solidFill>
                  <a:srgbClr val="654A15"/>
                </a:solidFill>
              </a:rPr>
              <a:t>equipment response</a:t>
            </a:r>
            <a:r>
              <a:rPr lang="en-GB" altLang="ja-JP" noProof="0" dirty="0" smtClean="0"/>
              <a:t> in earthquakes, including the effects of seismic restraints. </a:t>
            </a:r>
          </a:p>
        </p:txBody>
      </p:sp>
      <p:sp>
        <p:nvSpPr>
          <p:cNvPr id="210948" name="Slide Number Placeholder 3"/>
          <p:cNvSpPr txBox="1">
            <a:spLocks noGrp="1"/>
          </p:cNvSpPr>
          <p:nvPr/>
        </p:nvSpPr>
        <p:spPr bwMode="auto">
          <a:xfrm>
            <a:off x="9034066" y="188913"/>
            <a:ext cx="63804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lgn="ctr" fontAlgn="t">
              <a:defRPr>
                <a:solidFill>
                  <a:schemeClr val="tx1"/>
                </a:solidFill>
                <a:latin typeface="Arial" panose="020B0604020202020204" pitchFamily="34" charset="0"/>
              </a:defRPr>
            </a:lvl1pPr>
            <a:lvl2pPr marL="742950" indent="-285750" algn="ctr" fontAlgn="t">
              <a:defRPr>
                <a:solidFill>
                  <a:schemeClr val="tx1"/>
                </a:solidFill>
                <a:latin typeface="Arial" panose="020B0604020202020204" pitchFamily="34" charset="0"/>
              </a:defRPr>
            </a:lvl2pPr>
            <a:lvl3pPr marL="1143000" indent="-228600" algn="ctr" fontAlgn="t">
              <a:defRPr>
                <a:solidFill>
                  <a:schemeClr val="tx1"/>
                </a:solidFill>
                <a:latin typeface="Arial" panose="020B0604020202020204" pitchFamily="34" charset="0"/>
              </a:defRPr>
            </a:lvl3pPr>
            <a:lvl4pPr marL="1600200" indent="-228600" algn="ctr" fontAlgn="t">
              <a:defRPr>
                <a:solidFill>
                  <a:schemeClr val="tx1"/>
                </a:solidFill>
                <a:latin typeface="Arial" panose="020B0604020202020204" pitchFamily="34" charset="0"/>
              </a:defRPr>
            </a:lvl4pPr>
            <a:lvl5pPr marL="2057400" indent="-228600" algn="ctr" fontAlgn="t">
              <a:defRPr>
                <a:solidFill>
                  <a:schemeClr val="tx1"/>
                </a:solidFill>
                <a:latin typeface="Arial" panose="020B0604020202020204" pitchFamily="34" charset="0"/>
              </a:defRPr>
            </a:lvl5pPr>
            <a:lvl6pPr marL="2514600" indent="-228600" algn="ctr" eaLnBrk="0" fontAlgn="t" hangingPunct="0">
              <a:spcBef>
                <a:spcPct val="0"/>
              </a:spcBef>
              <a:spcAft>
                <a:spcPct val="0"/>
              </a:spcAft>
              <a:defRPr>
                <a:solidFill>
                  <a:schemeClr val="tx1"/>
                </a:solidFill>
                <a:latin typeface="Arial" panose="020B0604020202020204" pitchFamily="34" charset="0"/>
              </a:defRPr>
            </a:lvl6pPr>
            <a:lvl7pPr marL="2971800" indent="-228600" algn="ctr" eaLnBrk="0" fontAlgn="t" hangingPunct="0">
              <a:spcBef>
                <a:spcPct val="0"/>
              </a:spcBef>
              <a:spcAft>
                <a:spcPct val="0"/>
              </a:spcAft>
              <a:defRPr>
                <a:solidFill>
                  <a:schemeClr val="tx1"/>
                </a:solidFill>
                <a:latin typeface="Arial" panose="020B0604020202020204" pitchFamily="34" charset="0"/>
              </a:defRPr>
            </a:lvl7pPr>
            <a:lvl8pPr marL="3429000" indent="-228600" algn="ctr" eaLnBrk="0" fontAlgn="t" hangingPunct="0">
              <a:spcBef>
                <a:spcPct val="0"/>
              </a:spcBef>
              <a:spcAft>
                <a:spcPct val="0"/>
              </a:spcAft>
              <a:defRPr>
                <a:solidFill>
                  <a:schemeClr val="tx1"/>
                </a:solidFill>
                <a:latin typeface="Arial" panose="020B0604020202020204" pitchFamily="34" charset="0"/>
              </a:defRPr>
            </a:lvl8pPr>
            <a:lvl9pPr marL="3886200" indent="-228600" algn="ctr" eaLnBrk="0" fontAlgn="t" hangingPunct="0">
              <a:spcBef>
                <a:spcPct val="0"/>
              </a:spcBef>
              <a:spcAft>
                <a:spcPct val="0"/>
              </a:spcAft>
              <a:defRPr>
                <a:solidFill>
                  <a:schemeClr val="tx1"/>
                </a:solidFill>
                <a:latin typeface="Arial" panose="020B0604020202020204" pitchFamily="34" charset="0"/>
              </a:defRPr>
            </a:lvl9pPr>
          </a:lstStyle>
          <a:p>
            <a:pPr algn="r" eaLnBrk="1" fontAlgn="base" hangingPunct="1"/>
            <a:fld id="{836E9C31-A4D4-4FB3-AB33-8C0716C7DE92}" type="slidenum">
              <a:rPr lang="sl-SI" altLang="sl-SI" sz="1200">
                <a:solidFill>
                  <a:srgbClr val="898989"/>
                </a:solidFill>
                <a:cs typeface="Arial" panose="020B0604020202020204" pitchFamily="34" charset="0"/>
              </a:rPr>
              <a:pPr algn="r" eaLnBrk="1" fontAlgn="base" hangingPunct="1"/>
              <a:t>99</a:t>
            </a:fld>
            <a:endParaRPr lang="sl-SI" altLang="sl-SI" sz="1200">
              <a:solidFill>
                <a:srgbClr val="898989"/>
              </a:solidFill>
              <a:cs typeface="Arial" panose="020B0604020202020204" pitchFamily="34" charset="0"/>
            </a:endParaRPr>
          </a:p>
        </p:txBody>
      </p:sp>
      <p:sp>
        <p:nvSpPr>
          <p:cNvPr id="2" name="Dátum helye 1"/>
          <p:cNvSpPr>
            <a:spLocks noGrp="1"/>
          </p:cNvSpPr>
          <p:nvPr>
            <p:ph type="dt" sz="half" idx="11"/>
          </p:nvPr>
        </p:nvSpPr>
        <p:spPr/>
        <p:txBody>
          <a:bodyPr/>
          <a:lstStyle/>
          <a:p>
            <a:r>
              <a:rPr lang="hu-HU" smtClean="0"/>
              <a:t>7 - 18 May &amp; 18 - 29 June 2018</a:t>
            </a:r>
            <a:endParaRPr lang="en-US" dirty="0"/>
          </a:p>
        </p:txBody>
      </p:sp>
      <p:sp>
        <p:nvSpPr>
          <p:cNvPr id="3" name="Élőláb helye 2"/>
          <p:cNvSpPr>
            <a:spLocks noGrp="1"/>
          </p:cNvSpPr>
          <p:nvPr>
            <p:ph type="ftr" sz="quarter" idx="12"/>
          </p:nvPr>
        </p:nvSpPr>
        <p:spPr/>
        <p:txBody>
          <a:bodyPr/>
          <a:lstStyle/>
          <a:p>
            <a:r>
              <a:rPr lang="en-US" smtClean="0"/>
              <a:t>Module 6 - DSA</a:t>
            </a:r>
            <a:endParaRPr lang="en-US" dirty="0"/>
          </a:p>
        </p:txBody>
      </p:sp>
    </p:spTree>
    <p:extLst>
      <p:ext uri="{BB962C8B-B14F-4D97-AF65-F5344CB8AC3E}">
        <p14:creationId xmlns:p14="http://schemas.microsoft.com/office/powerpoint/2010/main" val="3993357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33734E-16E0-4204-8031-4AE69A78B722}"/>
</file>

<file path=customXml/itemProps2.xml><?xml version="1.0" encoding="utf-8"?>
<ds:datastoreItem xmlns:ds="http://schemas.openxmlformats.org/officeDocument/2006/customXml" ds:itemID="{74E31170-0EB4-4A0F-94C6-B12AE83E6FE8}"/>
</file>

<file path=customXml/itemProps3.xml><?xml version="1.0" encoding="utf-8"?>
<ds:datastoreItem xmlns:ds="http://schemas.openxmlformats.org/officeDocument/2006/customXml" ds:itemID="{1630AF1B-4E56-43C4-A54B-67E8A6C6FEDA}"/>
</file>

<file path=docProps/app.xml><?xml version="1.0" encoding="utf-8"?>
<Properties xmlns="http://schemas.openxmlformats.org/officeDocument/2006/extended-properties" xmlns:vt="http://schemas.openxmlformats.org/officeDocument/2006/docPropsVTypes">
  <Template/>
  <TotalTime>16611</TotalTime>
  <Words>17458</Words>
  <Application>Microsoft Office PowerPoint</Application>
  <PresentationFormat>A4 (210x297 mm)</PresentationFormat>
  <Paragraphs>1596</Paragraphs>
  <Slides>127</Slides>
  <Notes>109</Notes>
  <HiddenSlides>0</HiddenSlides>
  <MMClips>0</MMClips>
  <ScaleCrop>false</ScaleCrop>
  <HeadingPairs>
    <vt:vector size="4" baseType="variant">
      <vt:variant>
        <vt:lpstr>Téma</vt:lpstr>
      </vt:variant>
      <vt:variant>
        <vt:i4>1</vt:i4>
      </vt:variant>
      <vt:variant>
        <vt:lpstr>Diacímek</vt:lpstr>
      </vt:variant>
      <vt:variant>
        <vt:i4>127</vt:i4>
      </vt:variant>
    </vt:vector>
  </HeadingPairs>
  <TitlesOfParts>
    <vt:vector size="128" baseType="lpstr">
      <vt:lpstr>Office Theme</vt:lpstr>
      <vt:lpstr>Module VI   Deterministic safety analysis</vt:lpstr>
      <vt:lpstr>Learning objectives</vt:lpstr>
      <vt:lpstr>Contents</vt:lpstr>
      <vt:lpstr>PowerPoint bemutató</vt:lpstr>
      <vt:lpstr>Safety assessment –  deterministic safety analysis</vt:lpstr>
      <vt:lpstr>DETERMINISTIC SAFETY ANALYSIS - INTRODUCTION</vt:lpstr>
      <vt:lpstr>Safety analysis and safety assessment</vt:lpstr>
      <vt:lpstr>About the safety assessment, in general</vt:lpstr>
      <vt:lpstr>Ultimate purpose of safety assessments</vt:lpstr>
      <vt:lpstr>Plant design models and data </vt:lpstr>
      <vt:lpstr>How deterministic safety analyses are performed</vt:lpstr>
      <vt:lpstr>What do deterministic safety analyses provide?</vt:lpstr>
      <vt:lpstr>The use of DSA and PSA in combined manner</vt:lpstr>
      <vt:lpstr>The use of both DSA and PSA</vt:lpstr>
      <vt:lpstr>PowerPoint bemutató</vt:lpstr>
      <vt:lpstr>PLANT STATES</vt:lpstr>
      <vt:lpstr>Plant states</vt:lpstr>
      <vt:lpstr>Plant states</vt:lpstr>
      <vt:lpstr>Normal operation</vt:lpstr>
      <vt:lpstr>Normal operation: requirements of the analysis</vt:lpstr>
      <vt:lpstr>Anticipated operational occurrences  </vt:lpstr>
      <vt:lpstr>Anticipated operational occurrences  </vt:lpstr>
      <vt:lpstr>Design basis accidents </vt:lpstr>
      <vt:lpstr>Design extension conditions </vt:lpstr>
      <vt:lpstr>Design extension conditions: role of analysing DECs</vt:lpstr>
      <vt:lpstr>PowerPoint bemutató</vt:lpstr>
      <vt:lpstr>INITIATING EVENT –  postulated initiating event</vt:lpstr>
      <vt:lpstr>Postulated Initiating Events (PIEs) </vt:lpstr>
      <vt:lpstr>Selection of Postulated Initiating Events (PIEs) </vt:lpstr>
      <vt:lpstr>Postulated Initiating Event (PIE) and the accident sequence</vt:lpstr>
      <vt:lpstr>Classification of Postulated Initiating Events (PIEs) </vt:lpstr>
      <vt:lpstr>Categorization according to the causes of the PIEs </vt:lpstr>
      <vt:lpstr>Internal causes of PIEs</vt:lpstr>
      <vt:lpstr>External hazards, external causes of PIEs</vt:lpstr>
      <vt:lpstr>Categorisation of PIEs </vt:lpstr>
      <vt:lpstr>Bounding accident sequences and grouping of initiating events</vt:lpstr>
      <vt:lpstr>PowerPoint bemutató</vt:lpstr>
      <vt:lpstr>Grouping of initiating events when considering radiological releases</vt:lpstr>
      <vt:lpstr>PowerPoint bemutató</vt:lpstr>
      <vt:lpstr>ACCEPTANCE CRITERIA</vt:lpstr>
      <vt:lpstr>Basic and derived acceptance criteria</vt:lpstr>
      <vt:lpstr>The basic acceptance criteria</vt:lpstr>
      <vt:lpstr>Additional basic acceptance criteria</vt:lpstr>
      <vt:lpstr>Basic acceptance criteria versus the frequency</vt:lpstr>
      <vt:lpstr>Dose Limit for Whole Body at Site Boundary (USA approach)</vt:lpstr>
      <vt:lpstr>Use of surrogate variables – derived criteria</vt:lpstr>
      <vt:lpstr>Satisfying acceptance criteria</vt:lpstr>
      <vt:lpstr>Examples of derived acceptance criteria</vt:lpstr>
      <vt:lpstr>Acceptance criteria for design extension</vt:lpstr>
      <vt:lpstr>PowerPoint bemutató</vt:lpstr>
      <vt:lpstr>TYPES OF DETERMINISTIC SAFETY ANALYSES</vt:lpstr>
      <vt:lpstr> Nature of deterministic safety analyses</vt:lpstr>
      <vt:lpstr> Types of deterministic safety analyses</vt:lpstr>
      <vt:lpstr> Approaches of deterministic safety analyses</vt:lpstr>
      <vt:lpstr>PowerPoint bemutató</vt:lpstr>
      <vt:lpstr>Types of deterministic safety analyses</vt:lpstr>
      <vt:lpstr>Reasons for best estimate  deterministic safety analyses</vt:lpstr>
      <vt:lpstr>Reasons for best estimate  deterministic safety analyses</vt:lpstr>
      <vt:lpstr>Use of deterministic safety analyses for design extension conditions</vt:lpstr>
      <vt:lpstr>The use of Option 4 for deterministic safety analyses</vt:lpstr>
      <vt:lpstr>PowerPoint bemutató</vt:lpstr>
      <vt:lpstr>CONSERVATIVE DETERMINISTIC SAFETY ANALYSIS</vt:lpstr>
      <vt:lpstr>The use of Options 1 and 2  for deterministic safety analyses</vt:lpstr>
      <vt:lpstr>Initial conditions</vt:lpstr>
      <vt:lpstr>Boundary conditions</vt:lpstr>
      <vt:lpstr>Setting initial and boundary conditions</vt:lpstr>
      <vt:lpstr>The single failure criterion</vt:lpstr>
      <vt:lpstr>Operator action </vt:lpstr>
      <vt:lpstr>Nodalization, plant modelling and large break LOCA analysis</vt:lpstr>
      <vt:lpstr>Nodalization, plant modelling and large break LOCA analysis</vt:lpstr>
      <vt:lpstr>Plant modelling and large break LOCA analysis</vt:lpstr>
      <vt:lpstr>PowerPoint bemutató</vt:lpstr>
      <vt:lpstr>BEST ESTIMATE PLUS UNCERTAINTY (BEPU) ANALYSIS</vt:lpstr>
      <vt:lpstr>Best estimate approach</vt:lpstr>
      <vt:lpstr>Best estimate approach</vt:lpstr>
      <vt:lpstr>Best estimate approach</vt:lpstr>
      <vt:lpstr>Best estimate approach</vt:lpstr>
      <vt:lpstr>Best estimate approach</vt:lpstr>
      <vt:lpstr>Best estimate approach</vt:lpstr>
      <vt:lpstr>Probability densities for load and strength /capacity.</vt:lpstr>
      <vt:lpstr>Best estimate approach</vt:lpstr>
      <vt:lpstr>Illustrative licensing margins for different options.</vt:lpstr>
      <vt:lpstr>PowerPoint bemutató</vt:lpstr>
      <vt:lpstr>SENSITIVITY AND UNCERTAINTY ANALYSIS</vt:lpstr>
      <vt:lpstr>Sensitivity and uncertainty analysis</vt:lpstr>
      <vt:lpstr>Two kinds of uncertainty of input parameters</vt:lpstr>
      <vt:lpstr>Epistemic uncertainty of some input parameters</vt:lpstr>
      <vt:lpstr>Aleatory uncertainty of input parameters</vt:lpstr>
      <vt:lpstr>Uncertainty analysis</vt:lpstr>
      <vt:lpstr>Statistical evaluation of the uncertainty</vt:lpstr>
      <vt:lpstr>Total uncertainty of a safety analysis</vt:lpstr>
      <vt:lpstr>Initial and boundary conditions</vt:lpstr>
      <vt:lpstr>PowerPoint bemutató</vt:lpstr>
      <vt:lpstr>BEST ESTIMATE PLUS UNCERTAINTY (BEPU) ANALYSIS</vt:lpstr>
      <vt:lpstr>System thermo-hydraulic codes</vt:lpstr>
      <vt:lpstr>Best estimate computer codes</vt:lpstr>
      <vt:lpstr>System thermo-hydraulic codes</vt:lpstr>
      <vt:lpstr>Other codes</vt:lpstr>
      <vt:lpstr>Other codes</vt:lpstr>
      <vt:lpstr>Other codes</vt:lpstr>
      <vt:lpstr>Other codes</vt:lpstr>
      <vt:lpstr>Other codes</vt:lpstr>
      <vt:lpstr>Other codes</vt:lpstr>
      <vt:lpstr>Other codes</vt:lpstr>
      <vt:lpstr>PowerPoint bemutató</vt:lpstr>
      <vt:lpstr>VERIFICATION AND VALIDATION OF COMPUTER CODES</vt:lpstr>
      <vt:lpstr>Verification and validation of computer codes</vt:lpstr>
      <vt:lpstr>Verification and validation of computer codes</vt:lpstr>
      <vt:lpstr>Verification and validation of computer codes</vt:lpstr>
      <vt:lpstr>Verification and validation of computer codes</vt:lpstr>
      <vt:lpstr>PowerPoint bemutató</vt:lpstr>
      <vt:lpstr>APPLICATION OF DETERMINISTIC SAFETY ANALYSES </vt:lpstr>
      <vt:lpstr>Areas of application</vt:lpstr>
      <vt:lpstr>Areas of application</vt:lpstr>
      <vt:lpstr>Application to the design of nuclear power plants</vt:lpstr>
      <vt:lpstr>Application to the licensing of nuclear power plants</vt:lpstr>
      <vt:lpstr>Application in plant modifications</vt:lpstr>
      <vt:lpstr>Application in plant modifications</vt:lpstr>
      <vt:lpstr>Application in plant modifications</vt:lpstr>
      <vt:lpstr>Application to the analysis of operational events</vt:lpstr>
      <vt:lpstr>Application to the analysis of operational events</vt:lpstr>
      <vt:lpstr>Summary</vt:lpstr>
      <vt:lpstr>Key points</vt:lpstr>
      <vt:lpstr>List of abbreviations</vt:lpstr>
      <vt:lpstr>References</vt:lpstr>
      <vt:lpstr>QUESTIONS</vt:lpstr>
      <vt:lpstr>PowerPoint bemutató</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AdF</cp:lastModifiedBy>
  <cp:revision>212</cp:revision>
  <cp:lastPrinted>2015-12-18T15:27:41Z</cp:lastPrinted>
  <dcterms:created xsi:type="dcterms:W3CDTF">2014-07-03T09:13:58Z</dcterms:created>
  <dcterms:modified xsi:type="dcterms:W3CDTF">2018-02-05T22:09:31Z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